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266" r:id="rId3"/>
    <p:sldId id="267" r:id="rId4"/>
    <p:sldId id="268" r:id="rId5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A25DC-F79B-4EC0-9B74-983DA8409D4F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DB56-1E3E-46C2-8E2F-74B6FDC3D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13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13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D34C-4AD8-4386-87DD-62F16016F2CB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817"/>
            <a:ext cx="5607050" cy="4150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463"/>
            <a:ext cx="3038475" cy="4613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60463"/>
            <a:ext cx="3038475" cy="4613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ACB5-209F-4DD5-B0C4-ED4215A8E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70175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148013" y="3962400"/>
            <a:ext cx="2890837" cy="584200"/>
            <a:chOff x="3148584" y="4261104"/>
            <a:chExt cx="2889504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4819450" y="4261104"/>
              <a:ext cx="121863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spc="150" dirty="0">
                  <a:solidFill>
                    <a:srgbClr val="FFFFFF"/>
                  </a:solidFill>
                  <a:latin typeface="Verdana" pitchFamily="34" charset="0"/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3148584" y="4261104"/>
              <a:ext cx="121863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spc="150" dirty="0">
                  <a:solidFill>
                    <a:srgbClr val="FFFFFF"/>
                  </a:solidFill>
                  <a:latin typeface="Verdana" pitchFamily="34" charset="0"/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10" name="Picture 15" descr="Picture of 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58202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0FF7-DC1C-4383-8FB2-4693FDE285AC}" type="datetimeFigureOut">
              <a:rPr lang="en-US">
                <a:solidFill>
                  <a:srgbClr val="00359E"/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00359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4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2800" b="1"/>
            </a:lvl1pPr>
            <a:lvl2pPr>
              <a:defRPr sz="2400" b="1">
                <a:solidFill>
                  <a:srgbClr val="00B05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59E"/>
                </a:solidFill>
              </a:defRPr>
            </a:lvl1pPr>
          </a:lstStyle>
          <a:p>
            <a:pPr>
              <a:defRPr/>
            </a:pPr>
            <a:fld id="{E1CCC822-F71D-4996-B396-CF8EFF663FE1}" type="datetime1">
              <a:rPr lang="en-US"/>
              <a:pPr>
                <a:defRPr/>
              </a:pPr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59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59E"/>
                </a:solidFill>
              </a:defRPr>
            </a:lvl1pPr>
          </a:lstStyle>
          <a:p>
            <a:pPr>
              <a:defRPr/>
            </a:pPr>
            <a:fld id="{B81F98C6-5CF9-4E47-A606-1F4F24BCB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7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59E"/>
                </a:solidFill>
              </a:defRPr>
            </a:lvl1pPr>
          </a:lstStyle>
          <a:p>
            <a:pPr>
              <a:defRPr/>
            </a:pPr>
            <a:fld id="{CEC6EFF9-D74A-4441-B5A3-02C4F4352FDA}" type="datetime1">
              <a:rPr lang="en-US"/>
              <a:pPr>
                <a:defRPr/>
              </a:pPr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59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59E"/>
                </a:solidFill>
              </a:defRPr>
            </a:lvl1pPr>
          </a:lstStyle>
          <a:p>
            <a:pPr>
              <a:defRPr/>
            </a:pPr>
            <a:fld id="{C356707A-2489-4663-ACE4-B97591282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348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59E"/>
                </a:solidFill>
              </a:defRPr>
            </a:lvl1pPr>
          </a:lstStyle>
          <a:p>
            <a:pPr>
              <a:defRPr/>
            </a:pPr>
            <a:fld id="{CEC6EFF9-D74A-4441-B5A3-02C4F4352FDA}" type="datetime1">
              <a:rPr lang="en-US"/>
              <a:pPr>
                <a:defRPr/>
              </a:pPr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59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59E"/>
                </a:solidFill>
              </a:defRPr>
            </a:lvl1pPr>
          </a:lstStyle>
          <a:p>
            <a:pPr>
              <a:defRPr/>
            </a:pPr>
            <a:fld id="{CA9A1C52-165E-4A55-922C-29CA2F50C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839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1CB3-230D-4ABE-BA6A-0513ABBE069B}" type="datetimeFigureOut">
              <a:rPr lang="en-US">
                <a:solidFill>
                  <a:srgbClr val="00359E"/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00359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59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00C5-218A-4808-9B7E-3488DDFFD68B}" type="slidenum">
              <a:rPr lang="en-US">
                <a:solidFill>
                  <a:srgbClr val="0035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9576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9CA2-12A0-4421-A3C5-B6FEE3CEFEBE}" type="datetimeFigureOut">
              <a:rPr lang="en-US">
                <a:solidFill>
                  <a:srgbClr val="00359E"/>
                </a:solidFill>
              </a:rPr>
              <a:pPr>
                <a:defRPr/>
              </a:pPr>
              <a:t>2/29/2016</a:t>
            </a:fld>
            <a:endParaRPr lang="en-US">
              <a:solidFill>
                <a:srgbClr val="00359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59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0030-08C4-4C75-AD3B-8BF65D921D1D}" type="slidenum">
              <a:rPr lang="en-US">
                <a:solidFill>
                  <a:srgbClr val="0035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5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723F-8263-4929-BF89-FCCFDD35CB8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7168-C1C9-4274-AE1C-6C531DFA5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8DADC-419E-41AF-AF31-223ED5185CE3}" type="datetimeFigureOut">
              <a:rPr lang="en-US">
                <a:solidFill>
                  <a:srgbClr val="00359E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2/29/2016</a:t>
            </a:fld>
            <a:endParaRPr lang="en-US">
              <a:solidFill>
                <a:srgbClr val="00359E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9E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CE5FA-6108-45F1-A260-E7B2BB3FDB7C}" type="slidenum">
              <a:rPr lang="en-US">
                <a:solidFill>
                  <a:srgbClr val="00359E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359E"/>
              </a:solidFill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7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BCBFF"/>
        </a:buClr>
        <a:buFont typeface="Arial" charset="0"/>
        <a:buChar char="•"/>
        <a:defRPr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36C09"/>
        </a:buClr>
        <a:buFont typeface="Arial" charset="0"/>
        <a:buChar char="•"/>
        <a:defRPr sz="1600" b="1" kern="1200">
          <a:solidFill>
            <a:srgbClr val="E46C0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Clinical Trial Volunteer’s Bill of Rights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To be told the purpose of the clinical trial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To be told about all the risks, side effects, or discomforts that might be reasonably expected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To be told of any benefits that can be reasonably expected</a:t>
            </a:r>
          </a:p>
          <a:p>
            <a:endParaRPr lang="en-US" dirty="0"/>
          </a:p>
          <a:p>
            <a:pPr algn="r">
              <a:buNone/>
            </a:pPr>
            <a:r>
              <a:rPr lang="en-US" sz="1600" dirty="0" smtClean="0">
                <a:solidFill>
                  <a:srgbClr val="FFC000"/>
                </a:solidFill>
              </a:rPr>
              <a:t>Source – K. Getz and D. </a:t>
            </a:r>
            <a:r>
              <a:rPr lang="en-US" sz="1600" dirty="0" err="1" smtClean="0">
                <a:solidFill>
                  <a:srgbClr val="FFC000"/>
                </a:solidFill>
              </a:rPr>
              <a:t>Borfitz</a:t>
            </a:r>
            <a:r>
              <a:rPr lang="en-US" sz="1600" dirty="0" smtClean="0">
                <a:solidFill>
                  <a:srgbClr val="FFC000"/>
                </a:solidFill>
              </a:rPr>
              <a:t>, 2002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Clinical Trial Volunteer’s Bill of Rights, continued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To be told what will happen in the study and whether any procedures, drugs or devices are different than those that are used as standard medical treatment.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To be told about options available and how they may be better or worse than being in a clinical trial</a:t>
            </a:r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sz="1600" dirty="0" smtClean="0">
                <a:solidFill>
                  <a:srgbClr val="FFC000"/>
                </a:solidFill>
              </a:rPr>
              <a:t>Source – K. Getz and D. </a:t>
            </a:r>
            <a:r>
              <a:rPr lang="en-US" sz="1600" dirty="0" err="1" smtClean="0">
                <a:solidFill>
                  <a:srgbClr val="FFC000"/>
                </a:solidFill>
              </a:rPr>
              <a:t>Borfitz</a:t>
            </a:r>
            <a:r>
              <a:rPr lang="en-US" sz="1600" dirty="0" smtClean="0">
                <a:solidFill>
                  <a:srgbClr val="FFC000"/>
                </a:solidFill>
              </a:rPr>
              <a:t>, 2002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Clinical Trial Volunteer’s Bill of Rights, continued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To be allowed to ask any questions about the trial before giving consent and at any time during the course of the study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To be allowed ample time, without pressure, to decide whether to consent to participate</a:t>
            </a:r>
          </a:p>
          <a:p>
            <a:pPr>
              <a:buNone/>
            </a:pPr>
            <a:endParaRPr lang="en-US" dirty="0">
              <a:solidFill>
                <a:srgbClr val="FFC000"/>
              </a:solidFill>
            </a:endParaRPr>
          </a:p>
          <a:p>
            <a:pPr algn="r">
              <a:buNone/>
            </a:pPr>
            <a:r>
              <a:rPr lang="en-US" sz="1600" dirty="0" smtClean="0">
                <a:solidFill>
                  <a:srgbClr val="FFC000"/>
                </a:solidFill>
              </a:rPr>
              <a:t>Source – K. Getz and D. </a:t>
            </a:r>
            <a:r>
              <a:rPr lang="en-US" sz="1600" dirty="0" err="1" smtClean="0">
                <a:solidFill>
                  <a:srgbClr val="FFC000"/>
                </a:solidFill>
              </a:rPr>
              <a:t>Borfitz</a:t>
            </a:r>
            <a:r>
              <a:rPr lang="en-US" sz="1600" dirty="0" smtClean="0">
                <a:solidFill>
                  <a:srgbClr val="FFC000"/>
                </a:solidFill>
              </a:rPr>
              <a:t>, 2002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184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Bodoni MT Condensed</vt:lpstr>
      <vt:lpstr>Calibri</vt:lpstr>
      <vt:lpstr>Courier New</vt:lpstr>
      <vt:lpstr>Franklin Gothic Book</vt:lpstr>
      <vt:lpstr>Verdana</vt:lpstr>
      <vt:lpstr>Wingdings</vt:lpstr>
      <vt:lpstr>Office Theme</vt:lpstr>
      <vt:lpstr>4_OER2012</vt:lpstr>
      <vt:lpstr>The Clinical Trial Volunteer’s Bill of Rights</vt:lpstr>
      <vt:lpstr>The Clinical Trial Volunteer’s Bill of Rights, continued</vt:lpstr>
      <vt:lpstr>The Clinical Trial Volunteer’s Bill of Rights, continued</vt:lpstr>
    </vt:vector>
  </TitlesOfParts>
  <Company>Tulane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IN CLINICAL RESEARCH: BMSP 643 Ethics in clinical Research</dc:title>
  <dc:creator>Jerion moore</dc:creator>
  <cp:lastModifiedBy>Michelle Magee</cp:lastModifiedBy>
  <cp:revision>57</cp:revision>
  <cp:lastPrinted>2015-11-06T18:17:51Z</cp:lastPrinted>
  <dcterms:created xsi:type="dcterms:W3CDTF">2009-01-26T19:08:54Z</dcterms:created>
  <dcterms:modified xsi:type="dcterms:W3CDTF">2016-02-29T16:41:50Z</dcterms:modified>
</cp:coreProperties>
</file>