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theme/theme3.xml" ContentType="application/vnd.openxmlformats-officedocument.theme+xml"/>
  <Override PartName="/ppt/slideLayouts/slideLayout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 id="2147483716" r:id="rId5"/>
    <p:sldMasterId id="2147483720" r:id="rId6"/>
    <p:sldMasterId id="2147483722" r:id="rId7"/>
  </p:sldMasterIdLst>
  <p:notesMasterIdLst>
    <p:notesMasterId r:id="rId35"/>
  </p:notesMasterIdLst>
  <p:handoutMasterIdLst>
    <p:handoutMasterId r:id="rId36"/>
  </p:handoutMasterIdLst>
  <p:sldIdLst>
    <p:sldId id="313" r:id="rId8"/>
    <p:sldId id="400" r:id="rId9"/>
    <p:sldId id="402" r:id="rId10"/>
    <p:sldId id="380" r:id="rId11"/>
    <p:sldId id="383" r:id="rId12"/>
    <p:sldId id="381" r:id="rId13"/>
    <p:sldId id="382" r:id="rId14"/>
    <p:sldId id="387" r:id="rId15"/>
    <p:sldId id="388" r:id="rId16"/>
    <p:sldId id="396" r:id="rId17"/>
    <p:sldId id="389" r:id="rId18"/>
    <p:sldId id="374" r:id="rId19"/>
    <p:sldId id="390" r:id="rId20"/>
    <p:sldId id="372" r:id="rId21"/>
    <p:sldId id="395" r:id="rId22"/>
    <p:sldId id="378" r:id="rId23"/>
    <p:sldId id="391" r:id="rId24"/>
    <p:sldId id="376" r:id="rId25"/>
    <p:sldId id="403" r:id="rId26"/>
    <p:sldId id="398" r:id="rId27"/>
    <p:sldId id="392" r:id="rId28"/>
    <p:sldId id="397" r:id="rId29"/>
    <p:sldId id="377" r:id="rId30"/>
    <p:sldId id="394" r:id="rId31"/>
    <p:sldId id="373" r:id="rId32"/>
    <p:sldId id="399" r:id="rId33"/>
    <p:sldId id="401" r:id="rId34"/>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ttney Bergeron" initials="BB" lastIdx="2" clrIdx="0">
    <p:extLst>
      <p:ext uri="{19B8F6BF-5375-455C-9EA6-DF929625EA0E}">
        <p15:presenceInfo xmlns:p15="http://schemas.microsoft.com/office/powerpoint/2012/main" userId="S::Brittney.Bergeron@pbrc.edu::edd64e98-474e-4aaf-ba8a-6a22d22c7101" providerId="AD"/>
      </p:ext>
    </p:extLst>
  </p:cmAuthor>
  <p:cmAuthor id="2" name="Michelle Magee" initials="MM" lastIdx="3" clrIdx="1">
    <p:extLst>
      <p:ext uri="{19B8F6BF-5375-455C-9EA6-DF929625EA0E}">
        <p15:presenceInfo xmlns:p15="http://schemas.microsoft.com/office/powerpoint/2012/main" userId="S-1-5-21-1260519909-2147242331-367356602-107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9746"/>
    <a:srgbClr val="FFCC00"/>
    <a:srgbClr val="468F8E"/>
    <a:srgbClr val="003300"/>
    <a:srgbClr val="006600"/>
    <a:srgbClr val="3366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C6239C-38E8-40E6-B5F5-9669012DE5A3}" v="24" dt="2020-12-17T17:53:56.8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2527" autoAdjust="0"/>
    <p:restoredTop sz="96357" autoAdjust="0"/>
  </p:normalViewPr>
  <p:slideViewPr>
    <p:cSldViewPr>
      <p:cViewPr varScale="1">
        <p:scale>
          <a:sx n="91" d="100"/>
          <a:sy n="91" d="100"/>
        </p:scale>
        <p:origin x="84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0" d="100"/>
          <a:sy n="100" d="100"/>
        </p:scale>
        <p:origin x="-3594" y="-90"/>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1-12T13:29:58.351" idx="2">
    <p:pos x="3284" y="967"/>
    <p:text>Limiting in-person visits and virtual visits. Too similar? combine or leave as is?</p:text>
    <p:extLst>
      <p:ext uri="{C676402C-5697-4E1C-873F-D02D1690AC5C}">
        <p15:threadingInfo xmlns:p15="http://schemas.microsoft.com/office/powerpoint/2012/main" timeZoneBias="36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3177" tIns="46589" rIns="93177" bIns="46589" rtlCol="0"/>
          <a:lstStyle>
            <a:lvl1pPr algn="r">
              <a:defRPr sz="1200"/>
            </a:lvl1pPr>
          </a:lstStyle>
          <a:p>
            <a:fld id="{1C834ED3-BF64-4435-B727-52E72E6C6C1F}" type="datetimeFigureOut">
              <a:rPr lang="en-US" smtClean="0"/>
              <a:pPr/>
              <a:t>5/28/2021</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3177" tIns="46589" rIns="93177" bIns="46589" rtlCol="0" anchor="b"/>
          <a:lstStyle>
            <a:lvl1pPr algn="r">
              <a:defRPr sz="1200"/>
            </a:lvl1pPr>
          </a:lstStyle>
          <a:p>
            <a:fld id="{32450128-1431-44DE-AE3B-C5F4F718BF29}" type="slidenum">
              <a:rPr lang="en-US" smtClean="0"/>
              <a:pPr/>
              <a:t>‹#›</a:t>
            </a:fld>
            <a:endParaRPr lang="en-US"/>
          </a:p>
        </p:txBody>
      </p:sp>
    </p:spTree>
    <p:extLst>
      <p:ext uri="{BB962C8B-B14F-4D97-AF65-F5344CB8AC3E}">
        <p14:creationId xmlns:p14="http://schemas.microsoft.com/office/powerpoint/2010/main" val="2550789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EE6BA4C7-F2AA-4D7B-AF23-4D1B0791B372}" type="datetimeFigureOut">
              <a:rPr lang="en-US" smtClean="0"/>
              <a:pPr/>
              <a:t>5/28/2021</a:t>
            </a:fld>
            <a:endParaRPr lang="en-US"/>
          </a:p>
        </p:txBody>
      </p:sp>
      <p:sp>
        <p:nvSpPr>
          <p:cNvPr id="4" name="Slide Image Placeholder 3"/>
          <p:cNvSpPr>
            <a:spLocks noGrp="1" noRot="1" noChangeAspect="1"/>
          </p:cNvSpPr>
          <p:nvPr>
            <p:ph type="sldImg" idx="2"/>
          </p:nvPr>
        </p:nvSpPr>
        <p:spPr>
          <a:xfrm>
            <a:off x="1116013" y="696913"/>
            <a:ext cx="4649787"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EC823A3D-F4B7-4E41-98C7-15E2CE9EA06F}" type="slidenum">
              <a:rPr lang="en-US" smtClean="0"/>
              <a:pPr/>
              <a:t>‹#›</a:t>
            </a:fld>
            <a:endParaRPr lang="en-US"/>
          </a:p>
        </p:txBody>
      </p:sp>
    </p:spTree>
    <p:extLst>
      <p:ext uri="{BB962C8B-B14F-4D97-AF65-F5344CB8AC3E}">
        <p14:creationId xmlns:p14="http://schemas.microsoft.com/office/powerpoint/2010/main" val="756225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4</a:t>
            </a:fld>
            <a:endParaRPr lang="en-US"/>
          </a:p>
        </p:txBody>
      </p:sp>
    </p:spTree>
    <p:extLst>
      <p:ext uri="{BB962C8B-B14F-4D97-AF65-F5344CB8AC3E}">
        <p14:creationId xmlns:p14="http://schemas.microsoft.com/office/powerpoint/2010/main" val="1933438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13</a:t>
            </a:fld>
            <a:endParaRPr lang="en-US"/>
          </a:p>
        </p:txBody>
      </p:sp>
    </p:spTree>
    <p:extLst>
      <p:ext uri="{BB962C8B-B14F-4D97-AF65-F5344CB8AC3E}">
        <p14:creationId xmlns:p14="http://schemas.microsoft.com/office/powerpoint/2010/main" val="72184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14</a:t>
            </a:fld>
            <a:endParaRPr lang="en-US"/>
          </a:p>
        </p:txBody>
      </p:sp>
    </p:spTree>
    <p:extLst>
      <p:ext uri="{BB962C8B-B14F-4D97-AF65-F5344CB8AC3E}">
        <p14:creationId xmlns:p14="http://schemas.microsoft.com/office/powerpoint/2010/main" val="965777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15</a:t>
            </a:fld>
            <a:endParaRPr lang="en-US"/>
          </a:p>
        </p:txBody>
      </p:sp>
    </p:spTree>
    <p:extLst>
      <p:ext uri="{BB962C8B-B14F-4D97-AF65-F5344CB8AC3E}">
        <p14:creationId xmlns:p14="http://schemas.microsoft.com/office/powerpoint/2010/main" val="3051242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16</a:t>
            </a:fld>
            <a:endParaRPr lang="en-US"/>
          </a:p>
        </p:txBody>
      </p:sp>
    </p:spTree>
    <p:extLst>
      <p:ext uri="{BB962C8B-B14F-4D97-AF65-F5344CB8AC3E}">
        <p14:creationId xmlns:p14="http://schemas.microsoft.com/office/powerpoint/2010/main" val="956154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18</a:t>
            </a:fld>
            <a:endParaRPr lang="en-US"/>
          </a:p>
        </p:txBody>
      </p:sp>
    </p:spTree>
    <p:extLst>
      <p:ext uri="{BB962C8B-B14F-4D97-AF65-F5344CB8AC3E}">
        <p14:creationId xmlns:p14="http://schemas.microsoft.com/office/powerpoint/2010/main" val="4200077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23</a:t>
            </a:fld>
            <a:endParaRPr lang="en-US"/>
          </a:p>
        </p:txBody>
      </p:sp>
    </p:spTree>
    <p:extLst>
      <p:ext uri="{BB962C8B-B14F-4D97-AF65-F5344CB8AC3E}">
        <p14:creationId xmlns:p14="http://schemas.microsoft.com/office/powerpoint/2010/main" val="2585368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24</a:t>
            </a:fld>
            <a:endParaRPr lang="en-US"/>
          </a:p>
        </p:txBody>
      </p:sp>
    </p:spTree>
    <p:extLst>
      <p:ext uri="{BB962C8B-B14F-4D97-AF65-F5344CB8AC3E}">
        <p14:creationId xmlns:p14="http://schemas.microsoft.com/office/powerpoint/2010/main" val="1969940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25</a:t>
            </a:fld>
            <a:endParaRPr lang="en-US"/>
          </a:p>
        </p:txBody>
      </p:sp>
    </p:spTree>
    <p:extLst>
      <p:ext uri="{BB962C8B-B14F-4D97-AF65-F5344CB8AC3E}">
        <p14:creationId xmlns:p14="http://schemas.microsoft.com/office/powerpoint/2010/main" val="1520963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5</a:t>
            </a:fld>
            <a:endParaRPr lang="en-US"/>
          </a:p>
        </p:txBody>
      </p:sp>
    </p:spTree>
    <p:extLst>
      <p:ext uri="{BB962C8B-B14F-4D97-AF65-F5344CB8AC3E}">
        <p14:creationId xmlns:p14="http://schemas.microsoft.com/office/powerpoint/2010/main" val="3133127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6</a:t>
            </a:fld>
            <a:endParaRPr lang="en-US"/>
          </a:p>
        </p:txBody>
      </p:sp>
    </p:spTree>
    <p:extLst>
      <p:ext uri="{BB962C8B-B14F-4D97-AF65-F5344CB8AC3E}">
        <p14:creationId xmlns:p14="http://schemas.microsoft.com/office/powerpoint/2010/main" val="4024546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7</a:t>
            </a:fld>
            <a:endParaRPr lang="en-US"/>
          </a:p>
        </p:txBody>
      </p:sp>
    </p:spTree>
    <p:extLst>
      <p:ext uri="{BB962C8B-B14F-4D97-AF65-F5344CB8AC3E}">
        <p14:creationId xmlns:p14="http://schemas.microsoft.com/office/powerpoint/2010/main" val="2857883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8</a:t>
            </a:fld>
            <a:endParaRPr lang="en-US"/>
          </a:p>
        </p:txBody>
      </p:sp>
    </p:spTree>
    <p:extLst>
      <p:ext uri="{BB962C8B-B14F-4D97-AF65-F5344CB8AC3E}">
        <p14:creationId xmlns:p14="http://schemas.microsoft.com/office/powerpoint/2010/main" val="1579560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9</a:t>
            </a:fld>
            <a:endParaRPr lang="en-US"/>
          </a:p>
        </p:txBody>
      </p:sp>
    </p:spTree>
    <p:extLst>
      <p:ext uri="{BB962C8B-B14F-4D97-AF65-F5344CB8AC3E}">
        <p14:creationId xmlns:p14="http://schemas.microsoft.com/office/powerpoint/2010/main" val="949631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10</a:t>
            </a:fld>
            <a:endParaRPr lang="en-US"/>
          </a:p>
        </p:txBody>
      </p:sp>
    </p:spTree>
    <p:extLst>
      <p:ext uri="{BB962C8B-B14F-4D97-AF65-F5344CB8AC3E}">
        <p14:creationId xmlns:p14="http://schemas.microsoft.com/office/powerpoint/2010/main" val="3838831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11</a:t>
            </a:fld>
            <a:endParaRPr lang="en-US"/>
          </a:p>
        </p:txBody>
      </p:sp>
    </p:spTree>
    <p:extLst>
      <p:ext uri="{BB962C8B-B14F-4D97-AF65-F5344CB8AC3E}">
        <p14:creationId xmlns:p14="http://schemas.microsoft.com/office/powerpoint/2010/main" val="801812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12</a:t>
            </a:fld>
            <a:endParaRPr lang="en-US"/>
          </a:p>
        </p:txBody>
      </p:sp>
    </p:spTree>
    <p:extLst>
      <p:ext uri="{BB962C8B-B14F-4D97-AF65-F5344CB8AC3E}">
        <p14:creationId xmlns:p14="http://schemas.microsoft.com/office/powerpoint/2010/main" val="2299088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63B56DC-FB6C-4106-9729-6D81257BD95F}" type="datetimeFigureOut">
              <a:rPr lang="en-US" smtClean="0"/>
              <a:pPr/>
              <a:t>5/28/2021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6165626-6FD7-47C3-BFA1-594B88DA6CF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722313"/>
          </a:xfrm>
          <a:prstGeom prst="rect">
            <a:avLst/>
          </a:prstGeom>
          <a:noFill/>
          <a:ln w="9525">
            <a:noFill/>
            <a:miter lim="800000"/>
            <a:headEnd/>
            <a:tailEnd/>
          </a:ln>
        </p:spPr>
        <p:txBody>
          <a:bodyPr vert="horz" wrap="square" lIns="182880" tIns="182880" rIns="182880" bIns="45720" numCol="1" anchor="t" anchorCtr="0" compatLnSpc="1">
            <a:prstTxWarp prst="textNoShape">
              <a:avLst/>
            </a:prstTxWarp>
            <a:spAutoFit/>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47" r:id="rId1"/>
  </p:sldLayoutIdLst>
  <p:txStyles>
    <p:titleStyle>
      <a:lvl1pPr algn="l" rtl="0" eaLnBrk="0" fontAlgn="base" hangingPunct="0">
        <a:lnSpc>
          <a:spcPct val="90000"/>
        </a:lnSpc>
        <a:spcBef>
          <a:spcPct val="0"/>
        </a:spcBef>
        <a:spcAft>
          <a:spcPct val="0"/>
        </a:spcAft>
        <a:tabLst>
          <a:tab pos="8572500" algn="r"/>
        </a:tabLst>
        <a:defRPr sz="3600" b="1">
          <a:solidFill>
            <a:srgbClr val="FFE701"/>
          </a:solidFill>
          <a:latin typeface="+mj-lt"/>
          <a:ea typeface="+mj-ea"/>
          <a:cs typeface="+mj-cs"/>
        </a:defRPr>
      </a:lvl1pPr>
      <a:lvl2pPr algn="l" rtl="0" eaLnBrk="0" fontAlgn="base" hangingPunct="0">
        <a:lnSpc>
          <a:spcPct val="90000"/>
        </a:lnSpc>
        <a:spcBef>
          <a:spcPct val="0"/>
        </a:spcBef>
        <a:spcAft>
          <a:spcPct val="0"/>
        </a:spcAft>
        <a:tabLst>
          <a:tab pos="8572500" algn="r"/>
        </a:tabLst>
        <a:defRPr sz="3600" b="1">
          <a:solidFill>
            <a:srgbClr val="FFE701"/>
          </a:solidFill>
          <a:latin typeface="Arial" pitchFamily="34" charset="0"/>
        </a:defRPr>
      </a:lvl2pPr>
      <a:lvl3pPr algn="l" rtl="0" eaLnBrk="0" fontAlgn="base" hangingPunct="0">
        <a:lnSpc>
          <a:spcPct val="90000"/>
        </a:lnSpc>
        <a:spcBef>
          <a:spcPct val="0"/>
        </a:spcBef>
        <a:spcAft>
          <a:spcPct val="0"/>
        </a:spcAft>
        <a:tabLst>
          <a:tab pos="8572500" algn="r"/>
        </a:tabLst>
        <a:defRPr sz="3600" b="1">
          <a:solidFill>
            <a:srgbClr val="FFE701"/>
          </a:solidFill>
          <a:latin typeface="Arial" pitchFamily="34" charset="0"/>
        </a:defRPr>
      </a:lvl3pPr>
      <a:lvl4pPr algn="l" rtl="0" eaLnBrk="0" fontAlgn="base" hangingPunct="0">
        <a:lnSpc>
          <a:spcPct val="90000"/>
        </a:lnSpc>
        <a:spcBef>
          <a:spcPct val="0"/>
        </a:spcBef>
        <a:spcAft>
          <a:spcPct val="0"/>
        </a:spcAft>
        <a:tabLst>
          <a:tab pos="8572500" algn="r"/>
        </a:tabLst>
        <a:defRPr sz="3600" b="1">
          <a:solidFill>
            <a:srgbClr val="FFE701"/>
          </a:solidFill>
          <a:latin typeface="Arial" pitchFamily="34" charset="0"/>
        </a:defRPr>
      </a:lvl4pPr>
      <a:lvl5pPr algn="l" rtl="0" eaLnBrk="0" fontAlgn="base" hangingPunct="0">
        <a:lnSpc>
          <a:spcPct val="90000"/>
        </a:lnSpc>
        <a:spcBef>
          <a:spcPct val="0"/>
        </a:spcBef>
        <a:spcAft>
          <a:spcPct val="0"/>
        </a:spcAft>
        <a:tabLst>
          <a:tab pos="8572500" algn="r"/>
        </a:tabLst>
        <a:defRPr sz="3600" b="1">
          <a:solidFill>
            <a:srgbClr val="FFE701"/>
          </a:solidFill>
          <a:latin typeface="Arial" pitchFamily="34" charset="0"/>
        </a:defRPr>
      </a:lvl5pPr>
      <a:lvl6pPr marL="457200" algn="l" rtl="0" eaLnBrk="0" fontAlgn="base" hangingPunct="0">
        <a:lnSpc>
          <a:spcPct val="90000"/>
        </a:lnSpc>
        <a:spcBef>
          <a:spcPct val="0"/>
        </a:spcBef>
        <a:spcAft>
          <a:spcPct val="0"/>
        </a:spcAft>
        <a:tabLst>
          <a:tab pos="8572500" algn="r"/>
        </a:tabLst>
        <a:defRPr sz="3600" b="1">
          <a:solidFill>
            <a:srgbClr val="FFE701"/>
          </a:solidFill>
          <a:latin typeface="Arial" pitchFamily="34" charset="0"/>
        </a:defRPr>
      </a:lvl6pPr>
      <a:lvl7pPr marL="914400" algn="l" rtl="0" eaLnBrk="0" fontAlgn="base" hangingPunct="0">
        <a:lnSpc>
          <a:spcPct val="90000"/>
        </a:lnSpc>
        <a:spcBef>
          <a:spcPct val="0"/>
        </a:spcBef>
        <a:spcAft>
          <a:spcPct val="0"/>
        </a:spcAft>
        <a:tabLst>
          <a:tab pos="8572500" algn="r"/>
        </a:tabLst>
        <a:defRPr sz="3600" b="1">
          <a:solidFill>
            <a:srgbClr val="FFE701"/>
          </a:solidFill>
          <a:latin typeface="Arial" pitchFamily="34" charset="0"/>
        </a:defRPr>
      </a:lvl7pPr>
      <a:lvl8pPr marL="1371600" algn="l" rtl="0" eaLnBrk="0" fontAlgn="base" hangingPunct="0">
        <a:lnSpc>
          <a:spcPct val="90000"/>
        </a:lnSpc>
        <a:spcBef>
          <a:spcPct val="0"/>
        </a:spcBef>
        <a:spcAft>
          <a:spcPct val="0"/>
        </a:spcAft>
        <a:tabLst>
          <a:tab pos="8572500" algn="r"/>
        </a:tabLst>
        <a:defRPr sz="3600" b="1">
          <a:solidFill>
            <a:srgbClr val="FFE701"/>
          </a:solidFill>
          <a:latin typeface="Arial" pitchFamily="34" charset="0"/>
        </a:defRPr>
      </a:lvl8pPr>
      <a:lvl9pPr marL="1828800" algn="l" rtl="0" eaLnBrk="0" fontAlgn="base" hangingPunct="0">
        <a:lnSpc>
          <a:spcPct val="90000"/>
        </a:lnSpc>
        <a:spcBef>
          <a:spcPct val="0"/>
        </a:spcBef>
        <a:spcAft>
          <a:spcPct val="0"/>
        </a:spcAft>
        <a:tabLst>
          <a:tab pos="8572500" algn="r"/>
        </a:tabLst>
        <a:defRPr sz="3600" b="1">
          <a:solidFill>
            <a:srgbClr val="FFE701"/>
          </a:solidFill>
          <a:latin typeface="Arial" pitchFamily="34" charset="0"/>
        </a:defRPr>
      </a:lvl9pPr>
    </p:titleStyle>
    <p:bodyStyle>
      <a:lvl1pPr marL="342900" indent="-342900" algn="l" rtl="0" eaLnBrk="0" fontAlgn="base" hangingPunct="0">
        <a:spcBef>
          <a:spcPct val="20000"/>
        </a:spcBef>
        <a:spcAft>
          <a:spcPct val="0"/>
        </a:spcAft>
        <a:buClr>
          <a:srgbClr val="FFFF00"/>
        </a:buClr>
        <a:buFont typeface="Courier New" pitchFamily="49" charset="0"/>
        <a:buChar char="o"/>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0"/>
            <a:ext cx="9144000" cy="877888"/>
          </a:xfrm>
          <a:prstGeom prst="rect">
            <a:avLst/>
          </a:prstGeom>
          <a:noFill/>
          <a:ln w="9525">
            <a:noFill/>
            <a:miter lim="800000"/>
            <a:headEnd/>
            <a:tailEnd/>
          </a:ln>
        </p:spPr>
        <p:txBody>
          <a:bodyPr vert="horz" wrap="square" lIns="91440" tIns="228600" rIns="91440" bIns="45720" numCol="1" anchor="t" anchorCtr="0" compatLnSpc="1">
            <a:prstTxWarp prst="textNoShape">
              <a:avLst/>
            </a:prstTxWarp>
            <a:spAutoFit/>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4"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FFFFFF"/>
              </a:solidFill>
            </a:endParaRPr>
          </a:p>
        </p:txBody>
      </p:sp>
    </p:spTree>
  </p:cSld>
  <p:clrMap bg1="dk2" tx1="lt1" bg2="dk1" tx2="lt2" accent1="accent1" accent2="accent2" accent3="accent3" accent4="accent4" accent5="accent5" accent6="accent6" hlink="hlink" folHlink="folHlink"/>
  <p:txStyles>
    <p:titleStyle>
      <a:lvl1pPr algn="ctr" rtl="0" eaLnBrk="0" fontAlgn="base" hangingPunct="0">
        <a:lnSpc>
          <a:spcPct val="90000"/>
        </a:lnSpc>
        <a:spcBef>
          <a:spcPct val="0"/>
        </a:spcBef>
        <a:spcAft>
          <a:spcPct val="0"/>
        </a:spcAft>
        <a:defRPr sz="4400" b="1">
          <a:solidFill>
            <a:schemeClr val="tx2"/>
          </a:solidFill>
          <a:latin typeface="+mj-lt"/>
          <a:ea typeface="+mj-ea"/>
          <a:cs typeface="+mj-cs"/>
        </a:defRPr>
      </a:lvl1pPr>
      <a:lvl2pPr algn="ctr" rtl="0" eaLnBrk="0" fontAlgn="base" hangingPunct="0">
        <a:lnSpc>
          <a:spcPct val="90000"/>
        </a:lnSpc>
        <a:spcBef>
          <a:spcPct val="0"/>
        </a:spcBef>
        <a:spcAft>
          <a:spcPct val="0"/>
        </a:spcAft>
        <a:defRPr sz="4400" b="1">
          <a:solidFill>
            <a:schemeClr val="tx2"/>
          </a:solidFill>
          <a:latin typeface="Times New Roman" pitchFamily="18" charset="0"/>
        </a:defRPr>
      </a:lvl2pPr>
      <a:lvl3pPr algn="ctr" rtl="0" eaLnBrk="0" fontAlgn="base" hangingPunct="0">
        <a:lnSpc>
          <a:spcPct val="90000"/>
        </a:lnSpc>
        <a:spcBef>
          <a:spcPct val="0"/>
        </a:spcBef>
        <a:spcAft>
          <a:spcPct val="0"/>
        </a:spcAft>
        <a:defRPr sz="4400" b="1">
          <a:solidFill>
            <a:schemeClr val="tx2"/>
          </a:solidFill>
          <a:latin typeface="Times New Roman" pitchFamily="18" charset="0"/>
        </a:defRPr>
      </a:lvl3pPr>
      <a:lvl4pPr algn="ctr" rtl="0" eaLnBrk="0" fontAlgn="base" hangingPunct="0">
        <a:lnSpc>
          <a:spcPct val="90000"/>
        </a:lnSpc>
        <a:spcBef>
          <a:spcPct val="0"/>
        </a:spcBef>
        <a:spcAft>
          <a:spcPct val="0"/>
        </a:spcAft>
        <a:defRPr sz="4400" b="1">
          <a:solidFill>
            <a:schemeClr val="tx2"/>
          </a:solidFill>
          <a:latin typeface="Times New Roman" pitchFamily="18" charset="0"/>
        </a:defRPr>
      </a:lvl4pPr>
      <a:lvl5pPr algn="ctr" rtl="0" eaLnBrk="0" fontAlgn="base" hangingPunct="0">
        <a:lnSpc>
          <a:spcPct val="90000"/>
        </a:lnSpc>
        <a:spcBef>
          <a:spcPct val="0"/>
        </a:spcBef>
        <a:spcAft>
          <a:spcPct val="0"/>
        </a:spcAft>
        <a:defRPr sz="4400" b="1">
          <a:solidFill>
            <a:schemeClr val="tx2"/>
          </a:solidFill>
          <a:latin typeface="Times New Roman" pitchFamily="18" charset="0"/>
        </a:defRPr>
      </a:lvl5pPr>
      <a:lvl6pPr marL="457200" algn="ctr" rtl="0" eaLnBrk="0" fontAlgn="base" hangingPunct="0">
        <a:lnSpc>
          <a:spcPct val="90000"/>
        </a:lnSpc>
        <a:spcBef>
          <a:spcPct val="0"/>
        </a:spcBef>
        <a:spcAft>
          <a:spcPct val="0"/>
        </a:spcAft>
        <a:defRPr sz="4400" b="1">
          <a:solidFill>
            <a:schemeClr val="tx2"/>
          </a:solidFill>
          <a:latin typeface="Times New Roman" pitchFamily="18" charset="0"/>
        </a:defRPr>
      </a:lvl6pPr>
      <a:lvl7pPr marL="914400" algn="ctr" rtl="0" eaLnBrk="0" fontAlgn="base" hangingPunct="0">
        <a:lnSpc>
          <a:spcPct val="90000"/>
        </a:lnSpc>
        <a:spcBef>
          <a:spcPct val="0"/>
        </a:spcBef>
        <a:spcAft>
          <a:spcPct val="0"/>
        </a:spcAft>
        <a:defRPr sz="4400" b="1">
          <a:solidFill>
            <a:schemeClr val="tx2"/>
          </a:solidFill>
          <a:latin typeface="Times New Roman" pitchFamily="18" charset="0"/>
        </a:defRPr>
      </a:lvl7pPr>
      <a:lvl8pPr marL="1371600" algn="ctr" rtl="0" eaLnBrk="0" fontAlgn="base" hangingPunct="0">
        <a:lnSpc>
          <a:spcPct val="90000"/>
        </a:lnSpc>
        <a:spcBef>
          <a:spcPct val="0"/>
        </a:spcBef>
        <a:spcAft>
          <a:spcPct val="0"/>
        </a:spcAft>
        <a:defRPr sz="4400" b="1">
          <a:solidFill>
            <a:schemeClr val="tx2"/>
          </a:solidFill>
          <a:latin typeface="Times New Roman" pitchFamily="18" charset="0"/>
        </a:defRPr>
      </a:lvl8pPr>
      <a:lvl9pPr marL="1828800" algn="ctr" rtl="0" eaLnBrk="0" fontAlgn="base" hangingPunct="0">
        <a:lnSpc>
          <a:spcPct val="90000"/>
        </a:lnSpc>
        <a:spcBef>
          <a:spcPct val="0"/>
        </a:spcBef>
        <a:spcAft>
          <a:spcPct val="0"/>
        </a:spcAft>
        <a:defRPr sz="44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0"/>
            <a:ext cx="9144000" cy="877888"/>
          </a:xfrm>
          <a:prstGeom prst="rect">
            <a:avLst/>
          </a:prstGeom>
          <a:noFill/>
          <a:ln w="9525">
            <a:noFill/>
            <a:miter lim="800000"/>
            <a:headEnd/>
            <a:tailEnd/>
          </a:ln>
        </p:spPr>
        <p:txBody>
          <a:bodyPr vert="horz" wrap="square" lIns="91440" tIns="228600" rIns="91440" bIns="45720" numCol="1" anchor="t" anchorCtr="0" compatLnSpc="1">
            <a:prstTxWarp prst="textNoShape">
              <a:avLst/>
            </a:prstTxWarp>
            <a:spAutoFit/>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8612"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fontAlgn="base">
              <a:spcBef>
                <a:spcPct val="0"/>
              </a:spcBef>
              <a:spcAft>
                <a:spcPct val="0"/>
              </a:spcAft>
              <a:defRPr/>
            </a:pPr>
            <a:endParaRPr lang="en-US">
              <a:solidFill>
                <a:srgbClr val="FFFFFF"/>
              </a:solidFill>
            </a:endParaRPr>
          </a:p>
        </p:txBody>
      </p:sp>
      <p:sp>
        <p:nvSpPr>
          <p:cNvPr id="68616" name="Rectangle 8"/>
          <p:cNvSpPr>
            <a:spLocks noChangeArrowheads="1"/>
          </p:cNvSpPr>
          <p:nvPr/>
        </p:nvSpPr>
        <p:spPr bwMode="auto">
          <a:xfrm>
            <a:off x="263525" y="1355725"/>
            <a:ext cx="8610600" cy="92075"/>
          </a:xfrm>
          <a:prstGeom prst="rect">
            <a:avLst/>
          </a:prstGeom>
          <a:gradFill rotWithShape="0">
            <a:gsLst>
              <a:gs pos="0">
                <a:srgbClr val="FE3E02"/>
              </a:gs>
              <a:gs pos="100000">
                <a:srgbClr val="FFE701"/>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sz="2400">
              <a:solidFill>
                <a:srgbClr val="FFFFFF"/>
              </a:solidFill>
              <a:cs typeface="Arial" pitchFamily="34" charset="0"/>
            </a:endParaRPr>
          </a:p>
        </p:txBody>
      </p:sp>
    </p:spTree>
  </p:cSld>
  <p:clrMap bg1="dk2" tx1="lt1" bg2="dk1" tx2="lt2" accent1="accent1" accent2="accent2" accent3="accent3" accent4="accent4" accent5="accent5" accent6="accent6" hlink="hlink" folHlink="folHlink"/>
  <p:sldLayoutIdLst>
    <p:sldLayoutId id="2147483726" r:id="rId1"/>
  </p:sldLayoutIdLst>
  <p:txStyles>
    <p:titleStyle>
      <a:lvl1pPr algn="ctr" rtl="0" eaLnBrk="0" fontAlgn="base" hangingPunct="0">
        <a:lnSpc>
          <a:spcPct val="90000"/>
        </a:lnSpc>
        <a:spcBef>
          <a:spcPct val="0"/>
        </a:spcBef>
        <a:spcAft>
          <a:spcPct val="0"/>
        </a:spcAft>
        <a:defRPr sz="4400" b="1">
          <a:solidFill>
            <a:schemeClr val="tx2"/>
          </a:solidFill>
          <a:latin typeface="+mj-lt"/>
          <a:ea typeface="+mj-ea"/>
          <a:cs typeface="+mj-cs"/>
        </a:defRPr>
      </a:lvl1pPr>
      <a:lvl2pPr algn="ctr" rtl="0" eaLnBrk="0" fontAlgn="base" hangingPunct="0">
        <a:lnSpc>
          <a:spcPct val="90000"/>
        </a:lnSpc>
        <a:spcBef>
          <a:spcPct val="0"/>
        </a:spcBef>
        <a:spcAft>
          <a:spcPct val="0"/>
        </a:spcAft>
        <a:defRPr sz="4400" b="1">
          <a:solidFill>
            <a:schemeClr val="tx2"/>
          </a:solidFill>
          <a:latin typeface="Times New Roman" pitchFamily="18" charset="0"/>
        </a:defRPr>
      </a:lvl2pPr>
      <a:lvl3pPr algn="ctr" rtl="0" eaLnBrk="0" fontAlgn="base" hangingPunct="0">
        <a:lnSpc>
          <a:spcPct val="90000"/>
        </a:lnSpc>
        <a:spcBef>
          <a:spcPct val="0"/>
        </a:spcBef>
        <a:spcAft>
          <a:spcPct val="0"/>
        </a:spcAft>
        <a:defRPr sz="4400" b="1">
          <a:solidFill>
            <a:schemeClr val="tx2"/>
          </a:solidFill>
          <a:latin typeface="Times New Roman" pitchFamily="18" charset="0"/>
        </a:defRPr>
      </a:lvl3pPr>
      <a:lvl4pPr algn="ctr" rtl="0" eaLnBrk="0" fontAlgn="base" hangingPunct="0">
        <a:lnSpc>
          <a:spcPct val="90000"/>
        </a:lnSpc>
        <a:spcBef>
          <a:spcPct val="0"/>
        </a:spcBef>
        <a:spcAft>
          <a:spcPct val="0"/>
        </a:spcAft>
        <a:defRPr sz="4400" b="1">
          <a:solidFill>
            <a:schemeClr val="tx2"/>
          </a:solidFill>
          <a:latin typeface="Times New Roman" pitchFamily="18" charset="0"/>
        </a:defRPr>
      </a:lvl4pPr>
      <a:lvl5pPr algn="ctr" rtl="0" eaLnBrk="0" fontAlgn="base" hangingPunct="0">
        <a:lnSpc>
          <a:spcPct val="90000"/>
        </a:lnSpc>
        <a:spcBef>
          <a:spcPct val="0"/>
        </a:spcBef>
        <a:spcAft>
          <a:spcPct val="0"/>
        </a:spcAft>
        <a:defRPr sz="4400" b="1">
          <a:solidFill>
            <a:schemeClr val="tx2"/>
          </a:solidFill>
          <a:latin typeface="Times New Roman" pitchFamily="18" charset="0"/>
        </a:defRPr>
      </a:lvl5pPr>
      <a:lvl6pPr marL="457200" algn="ctr" rtl="0" fontAlgn="base">
        <a:lnSpc>
          <a:spcPct val="90000"/>
        </a:lnSpc>
        <a:spcBef>
          <a:spcPct val="0"/>
        </a:spcBef>
        <a:spcAft>
          <a:spcPct val="0"/>
        </a:spcAft>
        <a:defRPr sz="4400" b="1">
          <a:solidFill>
            <a:schemeClr val="tx2"/>
          </a:solidFill>
          <a:latin typeface="Times New Roman" pitchFamily="18" charset="0"/>
        </a:defRPr>
      </a:lvl6pPr>
      <a:lvl7pPr marL="914400" algn="ctr" rtl="0" fontAlgn="base">
        <a:lnSpc>
          <a:spcPct val="90000"/>
        </a:lnSpc>
        <a:spcBef>
          <a:spcPct val="0"/>
        </a:spcBef>
        <a:spcAft>
          <a:spcPct val="0"/>
        </a:spcAft>
        <a:defRPr sz="4400" b="1">
          <a:solidFill>
            <a:schemeClr val="tx2"/>
          </a:solidFill>
          <a:latin typeface="Times New Roman" pitchFamily="18" charset="0"/>
        </a:defRPr>
      </a:lvl7pPr>
      <a:lvl8pPr marL="1371600" algn="ctr" rtl="0" fontAlgn="base">
        <a:lnSpc>
          <a:spcPct val="90000"/>
        </a:lnSpc>
        <a:spcBef>
          <a:spcPct val="0"/>
        </a:spcBef>
        <a:spcAft>
          <a:spcPct val="0"/>
        </a:spcAft>
        <a:defRPr sz="4400" b="1">
          <a:solidFill>
            <a:schemeClr val="tx2"/>
          </a:solidFill>
          <a:latin typeface="Times New Roman" pitchFamily="18" charset="0"/>
        </a:defRPr>
      </a:lvl8pPr>
      <a:lvl9pPr marL="1828800" algn="ctr" rtl="0" fontAlgn="base">
        <a:lnSpc>
          <a:spcPct val="90000"/>
        </a:lnSpc>
        <a:spcBef>
          <a:spcPct val="0"/>
        </a:spcBef>
        <a:spcAft>
          <a:spcPct val="0"/>
        </a:spcAft>
        <a:defRPr sz="44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0"/>
            <a:ext cx="9144000" cy="877888"/>
          </a:xfrm>
          <a:prstGeom prst="rect">
            <a:avLst/>
          </a:prstGeom>
          <a:noFill/>
          <a:ln w="9525">
            <a:noFill/>
            <a:miter lim="800000"/>
            <a:headEnd/>
            <a:tailEnd/>
          </a:ln>
        </p:spPr>
        <p:txBody>
          <a:bodyPr vert="horz" wrap="square" lIns="91440" tIns="228600" rIns="91440" bIns="45720" numCol="1" anchor="t" anchorCtr="0" compatLnSpc="1">
            <a:prstTxWarp prst="textNoShape">
              <a:avLst/>
            </a:prstTxWarp>
            <a:spAutoFit/>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8612"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fontAlgn="base">
              <a:spcBef>
                <a:spcPct val="0"/>
              </a:spcBef>
              <a:spcAft>
                <a:spcPct val="0"/>
              </a:spcAft>
              <a:defRPr/>
            </a:pPr>
            <a:endParaRPr lang="en-US">
              <a:solidFill>
                <a:srgbClr val="FFFFFF"/>
              </a:solidFill>
            </a:endParaRPr>
          </a:p>
        </p:txBody>
      </p:sp>
      <p:sp>
        <p:nvSpPr>
          <p:cNvPr id="68616" name="Rectangle 8"/>
          <p:cNvSpPr>
            <a:spLocks noChangeArrowheads="1"/>
          </p:cNvSpPr>
          <p:nvPr/>
        </p:nvSpPr>
        <p:spPr bwMode="auto">
          <a:xfrm>
            <a:off x="263525" y="1355725"/>
            <a:ext cx="8610600" cy="92075"/>
          </a:xfrm>
          <a:prstGeom prst="rect">
            <a:avLst/>
          </a:prstGeom>
          <a:gradFill rotWithShape="0">
            <a:gsLst>
              <a:gs pos="0">
                <a:srgbClr val="FE3E02"/>
              </a:gs>
              <a:gs pos="100000">
                <a:srgbClr val="FFE701"/>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sz="2400">
              <a:solidFill>
                <a:srgbClr val="FFFFFF"/>
              </a:solidFill>
              <a:cs typeface="Arial" pitchFamily="34" charset="0"/>
            </a:endParaRPr>
          </a:p>
        </p:txBody>
      </p:sp>
    </p:spTree>
  </p:cSld>
  <p:clrMap bg1="dk2" tx1="lt1" bg2="dk1" tx2="lt2" accent1="accent1" accent2="accent2" accent3="accent3" accent4="accent4" accent5="accent5" accent6="accent6" hlink="hlink" folHlink="folHlink"/>
  <p:sldLayoutIdLst>
    <p:sldLayoutId id="2147483723" r:id="rId1"/>
  </p:sldLayoutIdLst>
  <p:txStyles>
    <p:titleStyle>
      <a:lvl1pPr algn="ctr" rtl="0" eaLnBrk="0" fontAlgn="base" hangingPunct="0">
        <a:lnSpc>
          <a:spcPct val="90000"/>
        </a:lnSpc>
        <a:spcBef>
          <a:spcPct val="0"/>
        </a:spcBef>
        <a:spcAft>
          <a:spcPct val="0"/>
        </a:spcAft>
        <a:defRPr sz="4400" b="1">
          <a:solidFill>
            <a:schemeClr val="tx2"/>
          </a:solidFill>
          <a:latin typeface="+mj-lt"/>
          <a:ea typeface="+mj-ea"/>
          <a:cs typeface="+mj-cs"/>
        </a:defRPr>
      </a:lvl1pPr>
      <a:lvl2pPr algn="ctr" rtl="0" eaLnBrk="0" fontAlgn="base" hangingPunct="0">
        <a:lnSpc>
          <a:spcPct val="90000"/>
        </a:lnSpc>
        <a:spcBef>
          <a:spcPct val="0"/>
        </a:spcBef>
        <a:spcAft>
          <a:spcPct val="0"/>
        </a:spcAft>
        <a:defRPr sz="4400" b="1">
          <a:solidFill>
            <a:schemeClr val="tx2"/>
          </a:solidFill>
          <a:latin typeface="Times New Roman" pitchFamily="18" charset="0"/>
        </a:defRPr>
      </a:lvl2pPr>
      <a:lvl3pPr algn="ctr" rtl="0" eaLnBrk="0" fontAlgn="base" hangingPunct="0">
        <a:lnSpc>
          <a:spcPct val="90000"/>
        </a:lnSpc>
        <a:spcBef>
          <a:spcPct val="0"/>
        </a:spcBef>
        <a:spcAft>
          <a:spcPct val="0"/>
        </a:spcAft>
        <a:defRPr sz="4400" b="1">
          <a:solidFill>
            <a:schemeClr val="tx2"/>
          </a:solidFill>
          <a:latin typeface="Times New Roman" pitchFamily="18" charset="0"/>
        </a:defRPr>
      </a:lvl3pPr>
      <a:lvl4pPr algn="ctr" rtl="0" eaLnBrk="0" fontAlgn="base" hangingPunct="0">
        <a:lnSpc>
          <a:spcPct val="90000"/>
        </a:lnSpc>
        <a:spcBef>
          <a:spcPct val="0"/>
        </a:spcBef>
        <a:spcAft>
          <a:spcPct val="0"/>
        </a:spcAft>
        <a:defRPr sz="4400" b="1">
          <a:solidFill>
            <a:schemeClr val="tx2"/>
          </a:solidFill>
          <a:latin typeface="Times New Roman" pitchFamily="18" charset="0"/>
        </a:defRPr>
      </a:lvl4pPr>
      <a:lvl5pPr algn="ctr" rtl="0" eaLnBrk="0" fontAlgn="base" hangingPunct="0">
        <a:lnSpc>
          <a:spcPct val="90000"/>
        </a:lnSpc>
        <a:spcBef>
          <a:spcPct val="0"/>
        </a:spcBef>
        <a:spcAft>
          <a:spcPct val="0"/>
        </a:spcAft>
        <a:defRPr sz="4400" b="1">
          <a:solidFill>
            <a:schemeClr val="tx2"/>
          </a:solidFill>
          <a:latin typeface="Times New Roman" pitchFamily="18" charset="0"/>
        </a:defRPr>
      </a:lvl5pPr>
      <a:lvl6pPr marL="457200" algn="ctr" rtl="0" fontAlgn="base">
        <a:lnSpc>
          <a:spcPct val="90000"/>
        </a:lnSpc>
        <a:spcBef>
          <a:spcPct val="0"/>
        </a:spcBef>
        <a:spcAft>
          <a:spcPct val="0"/>
        </a:spcAft>
        <a:defRPr sz="4400" b="1">
          <a:solidFill>
            <a:schemeClr val="tx2"/>
          </a:solidFill>
          <a:latin typeface="Times New Roman" pitchFamily="18" charset="0"/>
        </a:defRPr>
      </a:lvl6pPr>
      <a:lvl7pPr marL="914400" algn="ctr" rtl="0" fontAlgn="base">
        <a:lnSpc>
          <a:spcPct val="90000"/>
        </a:lnSpc>
        <a:spcBef>
          <a:spcPct val="0"/>
        </a:spcBef>
        <a:spcAft>
          <a:spcPct val="0"/>
        </a:spcAft>
        <a:defRPr sz="4400" b="1">
          <a:solidFill>
            <a:schemeClr val="tx2"/>
          </a:solidFill>
          <a:latin typeface="Times New Roman" pitchFamily="18" charset="0"/>
        </a:defRPr>
      </a:lvl7pPr>
      <a:lvl8pPr marL="1371600" algn="ctr" rtl="0" fontAlgn="base">
        <a:lnSpc>
          <a:spcPct val="90000"/>
        </a:lnSpc>
        <a:spcBef>
          <a:spcPct val="0"/>
        </a:spcBef>
        <a:spcAft>
          <a:spcPct val="0"/>
        </a:spcAft>
        <a:defRPr sz="4400" b="1">
          <a:solidFill>
            <a:schemeClr val="tx2"/>
          </a:solidFill>
          <a:latin typeface="Times New Roman" pitchFamily="18" charset="0"/>
        </a:defRPr>
      </a:lvl8pPr>
      <a:lvl9pPr marL="1828800" algn="ctr" rtl="0" fontAlgn="base">
        <a:lnSpc>
          <a:spcPct val="90000"/>
        </a:lnSpc>
        <a:spcBef>
          <a:spcPct val="0"/>
        </a:spcBef>
        <a:spcAft>
          <a:spcPct val="0"/>
        </a:spcAft>
        <a:defRPr sz="44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www.phe.gov/emergency/news/healthactions/phe/Pages/2019-nCoV.aspx"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28600" y="2133600"/>
            <a:ext cx="8305800" cy="1446550"/>
          </a:xfrm>
          <a:prstGeom prst="rect">
            <a:avLst/>
          </a:prstGeom>
          <a:noFill/>
        </p:spPr>
        <p:txBody>
          <a:bodyPr wrap="square" rtlCol="0">
            <a:spAutoFit/>
          </a:bodyPr>
          <a:lstStyle/>
          <a:p>
            <a:pPr algn="ctr"/>
            <a:r>
              <a:rPr lang="en-US" sz="4800" b="1" dirty="0">
                <a:solidFill>
                  <a:srgbClr val="0070C0"/>
                </a:solidFill>
                <a:latin typeface="+mj-lt"/>
              </a:rPr>
              <a:t>The New Normal?</a:t>
            </a:r>
          </a:p>
          <a:p>
            <a:pPr algn="ctr"/>
            <a:r>
              <a:rPr lang="en-US" sz="4000" b="1" dirty="0">
                <a:solidFill>
                  <a:srgbClr val="0070C0"/>
                </a:solidFill>
                <a:latin typeface="+mj-lt"/>
              </a:rPr>
              <a:t>THE COVID-19 ERA</a:t>
            </a:r>
          </a:p>
        </p:txBody>
      </p:sp>
      <p:sp>
        <p:nvSpPr>
          <p:cNvPr id="4" name="TextBox 3"/>
          <p:cNvSpPr txBox="1"/>
          <p:nvPr/>
        </p:nvSpPr>
        <p:spPr>
          <a:xfrm>
            <a:off x="457200" y="3886200"/>
            <a:ext cx="8305800" cy="2308324"/>
          </a:xfrm>
          <a:prstGeom prst="rect">
            <a:avLst/>
          </a:prstGeom>
          <a:noFill/>
        </p:spPr>
        <p:txBody>
          <a:bodyPr wrap="square" rtlCol="0">
            <a:spAutoFit/>
          </a:bodyPr>
          <a:lstStyle/>
          <a:p>
            <a:pPr defTabSz="685800"/>
            <a:r>
              <a:rPr lang="en-US" sz="2000" b="1" dirty="0"/>
              <a:t>presented by </a:t>
            </a:r>
          </a:p>
          <a:p>
            <a:pPr defTabSz="685800"/>
            <a:endParaRPr lang="en-US" sz="2000" b="1" dirty="0">
              <a:solidFill>
                <a:srgbClr val="C09746"/>
              </a:solidFill>
            </a:endParaRPr>
          </a:p>
          <a:p>
            <a:pPr defTabSz="685800"/>
            <a:r>
              <a:rPr lang="en-US" sz="2000" b="1" dirty="0">
                <a:solidFill>
                  <a:srgbClr val="C09746"/>
                </a:solidFill>
              </a:rPr>
              <a:t>Leigh Lamonica, JD, CIPP/US and EU, CHC, CHRC</a:t>
            </a:r>
          </a:p>
          <a:p>
            <a:r>
              <a:rPr lang="en-US" sz="2000" b="1" dirty="0">
                <a:solidFill>
                  <a:srgbClr val="0070C0"/>
                </a:solidFill>
              </a:rPr>
              <a:t>LA </a:t>
            </a:r>
            <a:r>
              <a:rPr lang="en-US" sz="2000" b="1" dirty="0" err="1">
                <a:solidFill>
                  <a:srgbClr val="0070C0"/>
                </a:solidFill>
              </a:rPr>
              <a:t>CaTS</a:t>
            </a:r>
            <a:r>
              <a:rPr lang="en-US" sz="2000" b="1" dirty="0">
                <a:solidFill>
                  <a:srgbClr val="0070C0"/>
                </a:solidFill>
              </a:rPr>
              <a:t> ERKC Director (Regulatory)</a:t>
            </a:r>
          </a:p>
          <a:p>
            <a:r>
              <a:rPr lang="en-US" sz="2000" b="1" dirty="0">
                <a:solidFill>
                  <a:srgbClr val="0070C0"/>
                </a:solidFill>
              </a:rPr>
              <a:t>Director of Legal and Regulatory Compliance</a:t>
            </a:r>
          </a:p>
          <a:p>
            <a:r>
              <a:rPr lang="en-US" sz="2000" b="1" dirty="0">
                <a:solidFill>
                  <a:srgbClr val="0070C0"/>
                </a:solidFill>
              </a:rPr>
              <a:t>Pennington Biomedical Research Center</a:t>
            </a:r>
          </a:p>
          <a:p>
            <a:pPr algn="ctr"/>
            <a:endParaRPr lang="en-US" sz="2400" b="1" i="1" dirty="0">
              <a:solidFill>
                <a:srgbClr val="C0974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a:solidFill>
                  <a:srgbClr val="0070C0"/>
                </a:solidFill>
                <a:latin typeface="+mj-lt"/>
              </a:rPr>
              <a:t>Study Impacts</a:t>
            </a:r>
          </a:p>
        </p:txBody>
      </p:sp>
      <p:sp>
        <p:nvSpPr>
          <p:cNvPr id="4" name="TextBox 3"/>
          <p:cNvSpPr txBox="1"/>
          <p:nvPr/>
        </p:nvSpPr>
        <p:spPr>
          <a:xfrm>
            <a:off x="457200" y="1492508"/>
            <a:ext cx="8305800" cy="3847207"/>
          </a:xfrm>
          <a:prstGeom prst="rect">
            <a:avLst/>
          </a:prstGeom>
          <a:noFill/>
        </p:spPr>
        <p:txBody>
          <a:bodyPr wrap="square" rtlCol="0">
            <a:spAutoFit/>
          </a:bodyPr>
          <a:lstStyle/>
          <a:p>
            <a:pPr marL="457200" lvl="0" indent="-457200">
              <a:buFont typeface="Arial" pitchFamily="34" charset="0"/>
              <a:buChar char="•"/>
            </a:pPr>
            <a:r>
              <a:rPr lang="en-US" sz="2800" b="1" dirty="0">
                <a:solidFill>
                  <a:schemeClr val="tx1">
                    <a:lumMod val="75000"/>
                    <a:lumOff val="25000"/>
                  </a:schemeClr>
                </a:solidFill>
                <a:latin typeface="+mj-lt"/>
              </a:rPr>
              <a:t>Considerations for trial participants becoming infected with COVID-19</a:t>
            </a:r>
          </a:p>
          <a:p>
            <a:pPr marL="914400" lvl="1" indent="-457200">
              <a:buFont typeface="Courier New" panose="02070309020205020404" pitchFamily="49" charset="0"/>
              <a:buChar char="o"/>
            </a:pPr>
            <a:r>
              <a:rPr lang="en-US" sz="2400" dirty="0">
                <a:solidFill>
                  <a:schemeClr val="tx1">
                    <a:lumMod val="75000"/>
                    <a:lumOff val="25000"/>
                  </a:schemeClr>
                </a:solidFill>
                <a:latin typeface="+mj-lt"/>
              </a:rPr>
              <a:t>Many institutions have developed a screening process for trial participants </a:t>
            </a:r>
          </a:p>
          <a:p>
            <a:pPr marL="1371600" lvl="2" indent="-457200">
              <a:buFont typeface="Wingdings" panose="05000000000000000000" pitchFamily="2" charset="2"/>
              <a:buChar char="§"/>
            </a:pPr>
            <a:r>
              <a:rPr lang="en-US" sz="2000" dirty="0">
                <a:solidFill>
                  <a:schemeClr val="tx1">
                    <a:lumMod val="75000"/>
                    <a:lumOff val="25000"/>
                  </a:schemeClr>
                </a:solidFill>
                <a:latin typeface="+mj-lt"/>
              </a:rPr>
              <a:t>This may occur prior to a visit and/or during a COVID-19 pre-screening questionnaire upon arrival for a study visit</a:t>
            </a:r>
            <a:endParaRPr lang="en-US" sz="2400" dirty="0">
              <a:solidFill>
                <a:schemeClr val="tx1">
                  <a:lumMod val="75000"/>
                  <a:lumOff val="25000"/>
                </a:schemeClr>
              </a:solidFill>
              <a:latin typeface="+mj-lt"/>
            </a:endParaRPr>
          </a:p>
          <a:p>
            <a:pPr marL="914400" lvl="1" indent="-457200">
              <a:buFont typeface="Courier New" panose="02070309020205020404" pitchFamily="49" charset="0"/>
              <a:buChar char="o"/>
            </a:pPr>
            <a:r>
              <a:rPr lang="en-US" sz="2400" dirty="0">
                <a:solidFill>
                  <a:schemeClr val="tx1">
                    <a:lumMod val="75000"/>
                    <a:lumOff val="25000"/>
                  </a:schemeClr>
                </a:solidFill>
                <a:latin typeface="+mj-lt"/>
              </a:rPr>
              <a:t>Consult your institution regarding their policy in the case of a trial participant reporting a positive COVID-19 test and/or exhibiting symptoms of COVID-19.</a:t>
            </a:r>
            <a:endParaRPr lang="en-US" sz="2000" dirty="0">
              <a:solidFill>
                <a:schemeClr val="tx1">
                  <a:lumMod val="75000"/>
                  <a:lumOff val="25000"/>
                </a:schemeClr>
              </a:solidFill>
              <a:latin typeface="+mj-lt"/>
            </a:endParaRPr>
          </a:p>
          <a:p>
            <a:pPr marL="457200" indent="-457200">
              <a:buFont typeface="Arial" panose="020B0604020202020204" pitchFamily="34" charset="0"/>
              <a:buChar char="•"/>
            </a:pPr>
            <a:endParaRPr lang="en-US" sz="2800" b="1" dirty="0">
              <a:solidFill>
                <a:schemeClr val="tx1">
                  <a:lumMod val="75000"/>
                  <a:lumOff val="25000"/>
                </a:schemeClr>
              </a:solidFill>
              <a:latin typeface="+mj-lt"/>
            </a:endParaRPr>
          </a:p>
        </p:txBody>
      </p:sp>
    </p:spTree>
    <p:extLst>
      <p:ext uri="{BB962C8B-B14F-4D97-AF65-F5344CB8AC3E}">
        <p14:creationId xmlns:p14="http://schemas.microsoft.com/office/powerpoint/2010/main" val="2558221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a:solidFill>
                  <a:srgbClr val="0070C0"/>
                </a:solidFill>
                <a:latin typeface="+mj-lt"/>
              </a:rPr>
              <a:t>Study Impacts</a:t>
            </a:r>
          </a:p>
        </p:txBody>
      </p:sp>
      <p:sp>
        <p:nvSpPr>
          <p:cNvPr id="4" name="TextBox 3"/>
          <p:cNvSpPr txBox="1"/>
          <p:nvPr/>
        </p:nvSpPr>
        <p:spPr>
          <a:xfrm>
            <a:off x="457200" y="1492508"/>
            <a:ext cx="8305800" cy="2800767"/>
          </a:xfrm>
          <a:prstGeom prst="rect">
            <a:avLst/>
          </a:prstGeom>
          <a:noFill/>
        </p:spPr>
        <p:txBody>
          <a:bodyPr wrap="square" rtlCol="0">
            <a:spAutoFit/>
          </a:bodyPr>
          <a:lstStyle/>
          <a:p>
            <a:pPr marL="457200" lvl="0" indent="-457200">
              <a:buFont typeface="Arial" pitchFamily="34" charset="0"/>
              <a:buChar char="•"/>
            </a:pPr>
            <a:r>
              <a:rPr lang="en-US" sz="2800" b="1" dirty="0">
                <a:solidFill>
                  <a:schemeClr val="tx1">
                    <a:lumMod val="75000"/>
                    <a:lumOff val="25000"/>
                  </a:schemeClr>
                </a:solidFill>
                <a:latin typeface="+mj-lt"/>
              </a:rPr>
              <a:t>Possible solutions</a:t>
            </a:r>
          </a:p>
          <a:p>
            <a:pPr marL="914400" lvl="1" indent="-457200">
              <a:buFont typeface="Courier New" panose="02070309020205020404" pitchFamily="49" charset="0"/>
              <a:buChar char="o"/>
            </a:pPr>
            <a:r>
              <a:rPr lang="en-US" sz="2400" dirty="0">
                <a:solidFill>
                  <a:schemeClr val="tx1">
                    <a:lumMod val="75000"/>
                    <a:lumOff val="25000"/>
                  </a:schemeClr>
                </a:solidFill>
                <a:latin typeface="+mj-lt"/>
              </a:rPr>
              <a:t>In extreme circumstances, some possible solutions to maintain study procedures may be:</a:t>
            </a:r>
          </a:p>
          <a:p>
            <a:pPr marL="1371600" lvl="2" indent="-457200">
              <a:buFont typeface="Wingdings" panose="05000000000000000000" pitchFamily="2" charset="2"/>
              <a:buChar char="§"/>
            </a:pPr>
            <a:r>
              <a:rPr lang="en-US" sz="2000" dirty="0">
                <a:solidFill>
                  <a:schemeClr val="tx1">
                    <a:lumMod val="75000"/>
                    <a:lumOff val="25000"/>
                  </a:schemeClr>
                </a:solidFill>
                <a:latin typeface="+mj-lt"/>
              </a:rPr>
              <a:t>Remote or electronic consenting </a:t>
            </a:r>
          </a:p>
          <a:p>
            <a:pPr marL="1371600" lvl="2" indent="-457200">
              <a:buFont typeface="Wingdings" panose="05000000000000000000" pitchFamily="2" charset="2"/>
              <a:buChar char="§"/>
            </a:pPr>
            <a:r>
              <a:rPr lang="en-US" sz="2000" dirty="0">
                <a:solidFill>
                  <a:schemeClr val="tx1">
                    <a:lumMod val="75000"/>
                    <a:lumOff val="25000"/>
                  </a:schemeClr>
                </a:solidFill>
                <a:latin typeface="+mj-lt"/>
              </a:rPr>
              <a:t>Virtual study visits</a:t>
            </a:r>
          </a:p>
          <a:p>
            <a:pPr marL="1371600" lvl="2" indent="-457200">
              <a:buFont typeface="Wingdings" panose="05000000000000000000" pitchFamily="2" charset="2"/>
              <a:buChar char="§"/>
            </a:pPr>
            <a:r>
              <a:rPr lang="en-US" sz="2000" dirty="0">
                <a:solidFill>
                  <a:schemeClr val="tx1">
                    <a:lumMod val="75000"/>
                    <a:lumOff val="25000"/>
                  </a:schemeClr>
                </a:solidFill>
                <a:latin typeface="+mj-lt"/>
              </a:rPr>
              <a:t>Home delivery and drive-up/contactless study drug dispensing </a:t>
            </a:r>
          </a:p>
          <a:p>
            <a:pPr marL="1371600" lvl="2" indent="-457200">
              <a:buFont typeface="Wingdings" panose="05000000000000000000" pitchFamily="2" charset="2"/>
              <a:buChar char="§"/>
            </a:pPr>
            <a:endParaRPr lang="en-US" sz="2000" dirty="0">
              <a:solidFill>
                <a:schemeClr val="tx1">
                  <a:lumMod val="75000"/>
                  <a:lumOff val="25000"/>
                </a:schemeClr>
              </a:solidFill>
              <a:latin typeface="+mj-lt"/>
            </a:endParaRPr>
          </a:p>
        </p:txBody>
      </p:sp>
      <p:pic>
        <p:nvPicPr>
          <p:cNvPr id="5" name="Picture 4" descr="A picture containing text, clipart&#10;&#10;Description automatically generated">
            <a:extLst>
              <a:ext uri="{FF2B5EF4-FFF2-40B4-BE49-F238E27FC236}">
                <a16:creationId xmlns:a16="http://schemas.microsoft.com/office/drawing/2014/main" id="{529EFFC7-3DFD-4625-9F55-927047C103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4078893"/>
            <a:ext cx="2209800" cy="2215061"/>
          </a:xfrm>
          <a:prstGeom prst="rect">
            <a:avLst/>
          </a:prstGeom>
        </p:spPr>
      </p:pic>
      <p:pic>
        <p:nvPicPr>
          <p:cNvPr id="9" name="Picture 8">
            <a:extLst>
              <a:ext uri="{FF2B5EF4-FFF2-40B4-BE49-F238E27FC236}">
                <a16:creationId xmlns:a16="http://schemas.microsoft.com/office/drawing/2014/main" id="{6BD3F0FA-1169-4AF0-9041-7CD5F59644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4078893"/>
            <a:ext cx="2971800" cy="2228850"/>
          </a:xfrm>
          <a:prstGeom prst="rect">
            <a:avLst/>
          </a:prstGeom>
        </p:spPr>
      </p:pic>
    </p:spTree>
    <p:extLst>
      <p:ext uri="{BB962C8B-B14F-4D97-AF65-F5344CB8AC3E}">
        <p14:creationId xmlns:p14="http://schemas.microsoft.com/office/powerpoint/2010/main" val="2809728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a:solidFill>
                  <a:srgbClr val="0070C0"/>
                </a:solidFill>
                <a:latin typeface="+mj-lt"/>
              </a:rPr>
              <a:t>Remote Consenting</a:t>
            </a:r>
          </a:p>
        </p:txBody>
      </p:sp>
      <p:sp>
        <p:nvSpPr>
          <p:cNvPr id="4" name="TextBox 3"/>
          <p:cNvSpPr txBox="1"/>
          <p:nvPr/>
        </p:nvSpPr>
        <p:spPr>
          <a:xfrm>
            <a:off x="457200" y="1492508"/>
            <a:ext cx="8305800" cy="5262979"/>
          </a:xfrm>
          <a:prstGeom prst="rect">
            <a:avLst/>
          </a:prstGeom>
          <a:noFill/>
        </p:spPr>
        <p:txBody>
          <a:bodyPr wrap="square" rtlCol="0">
            <a:spAutoFit/>
          </a:bodyPr>
          <a:lstStyle/>
          <a:p>
            <a:pPr marL="457200" lvl="0" indent="-457200">
              <a:buFont typeface="Arial" pitchFamily="34" charset="0"/>
              <a:buChar char="•"/>
            </a:pPr>
            <a:r>
              <a:rPr lang="en-US" sz="2800" b="1" dirty="0">
                <a:solidFill>
                  <a:schemeClr val="tx1">
                    <a:lumMod val="75000"/>
                    <a:lumOff val="25000"/>
                  </a:schemeClr>
                </a:solidFill>
              </a:rPr>
              <a:t>Due to CDC social distancing guidelines, in some circumstances, remote consenting may be a solution. </a:t>
            </a:r>
          </a:p>
          <a:p>
            <a:pPr marL="914400" lvl="1" indent="-457200">
              <a:buFont typeface="Courier New" panose="02070309020205020404" pitchFamily="49" charset="0"/>
              <a:buChar char="o"/>
            </a:pPr>
            <a:r>
              <a:rPr lang="en-US" sz="2400" dirty="0">
                <a:solidFill>
                  <a:schemeClr val="tx1">
                    <a:lumMod val="75000"/>
                    <a:lumOff val="25000"/>
                  </a:schemeClr>
                </a:solidFill>
                <a:latin typeface="+mj-lt"/>
              </a:rPr>
              <a:t>Remote consenting by phone or video call- coordinator goes through consent just as they would in person</a:t>
            </a:r>
          </a:p>
          <a:p>
            <a:pPr marL="1371600" lvl="2" indent="-457200">
              <a:buFont typeface="Wingdings" panose="05000000000000000000" pitchFamily="2" charset="2"/>
              <a:buChar char="§"/>
            </a:pPr>
            <a:r>
              <a:rPr lang="en-US" sz="2000" dirty="0">
                <a:solidFill>
                  <a:schemeClr val="tx1">
                    <a:lumMod val="75000"/>
                    <a:lumOff val="25000"/>
                  </a:schemeClr>
                </a:solidFill>
                <a:latin typeface="+mj-lt"/>
              </a:rPr>
              <a:t>Either mail-in, email, or drop off signed consent</a:t>
            </a:r>
          </a:p>
          <a:p>
            <a:pPr marL="1371600" lvl="2" indent="-457200">
              <a:buFont typeface="Wingdings" panose="05000000000000000000" pitchFamily="2" charset="2"/>
              <a:buChar char="§"/>
            </a:pPr>
            <a:r>
              <a:rPr lang="en-US" sz="2000" dirty="0">
                <a:solidFill>
                  <a:schemeClr val="tx1">
                    <a:lumMod val="75000"/>
                    <a:lumOff val="25000"/>
                  </a:schemeClr>
                </a:solidFill>
                <a:latin typeface="+mj-lt"/>
              </a:rPr>
              <a:t>Conduct consenting over the phone prior to a required in-person visit and have participant sign at the visit to reduce face-to-face time</a:t>
            </a:r>
          </a:p>
          <a:p>
            <a:pPr marL="1371600" lvl="2" indent="-457200">
              <a:buFont typeface="Wingdings" panose="05000000000000000000" pitchFamily="2" charset="2"/>
              <a:buChar char="§"/>
            </a:pPr>
            <a:r>
              <a:rPr lang="en-US" sz="2000" dirty="0">
                <a:solidFill>
                  <a:schemeClr val="tx1">
                    <a:lumMod val="75000"/>
                    <a:lumOff val="25000"/>
                  </a:schemeClr>
                </a:solidFill>
                <a:latin typeface="+mj-lt"/>
              </a:rPr>
              <a:t>Electronic consenting (e-consent) via HIPAA-compliant platforms </a:t>
            </a:r>
          </a:p>
          <a:p>
            <a:pPr marL="1828800" lvl="3" indent="-457200">
              <a:buFont typeface="Wingdings" panose="05000000000000000000" pitchFamily="2" charset="2"/>
              <a:buChar char="§"/>
            </a:pPr>
            <a:r>
              <a:rPr lang="en-US" sz="2000" dirty="0">
                <a:solidFill>
                  <a:schemeClr val="tx1">
                    <a:lumMod val="75000"/>
                    <a:lumOff val="25000"/>
                  </a:schemeClr>
                </a:solidFill>
                <a:latin typeface="+mj-lt"/>
              </a:rPr>
              <a:t>For FDA studies electronic consenting must be done in 21CFR Part 11 and HIPAA compliant platforms</a:t>
            </a:r>
          </a:p>
          <a:p>
            <a:pPr marL="457200" indent="-457200">
              <a:buFont typeface="Wingdings" panose="05000000000000000000" pitchFamily="2" charset="2"/>
              <a:buChar char="§"/>
            </a:pPr>
            <a:endParaRPr lang="en-US" sz="2000" dirty="0">
              <a:solidFill>
                <a:schemeClr val="tx1">
                  <a:lumMod val="75000"/>
                  <a:lumOff val="25000"/>
                </a:schemeClr>
              </a:solidFill>
            </a:endParaRPr>
          </a:p>
        </p:txBody>
      </p:sp>
    </p:spTree>
    <p:extLst>
      <p:ext uri="{BB962C8B-B14F-4D97-AF65-F5344CB8AC3E}">
        <p14:creationId xmlns:p14="http://schemas.microsoft.com/office/powerpoint/2010/main" val="325750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a:solidFill>
                  <a:srgbClr val="0070C0"/>
                </a:solidFill>
                <a:latin typeface="+mj-lt"/>
              </a:rPr>
              <a:t>Remote Consenting</a:t>
            </a:r>
          </a:p>
        </p:txBody>
      </p:sp>
      <p:sp>
        <p:nvSpPr>
          <p:cNvPr id="4" name="TextBox 3"/>
          <p:cNvSpPr txBox="1"/>
          <p:nvPr/>
        </p:nvSpPr>
        <p:spPr>
          <a:xfrm>
            <a:off x="381000" y="1295400"/>
            <a:ext cx="8610600" cy="3970318"/>
          </a:xfrm>
          <a:prstGeom prst="rect">
            <a:avLst/>
          </a:prstGeom>
          <a:noFill/>
        </p:spPr>
        <p:txBody>
          <a:bodyPr wrap="square" rtlCol="0">
            <a:spAutoFit/>
          </a:bodyPr>
          <a:lstStyle/>
          <a:p>
            <a:pPr marL="457200" lvl="0" indent="-457200">
              <a:buFont typeface="Arial" pitchFamily="34" charset="0"/>
              <a:buChar char="•"/>
            </a:pPr>
            <a:r>
              <a:rPr lang="en-US" sz="2800" b="1" dirty="0">
                <a:solidFill>
                  <a:schemeClr val="tx1">
                    <a:lumMod val="75000"/>
                    <a:lumOff val="25000"/>
                  </a:schemeClr>
                </a:solidFill>
              </a:rPr>
              <a:t>When can it be appropriate to use remote consenting?</a:t>
            </a:r>
          </a:p>
          <a:p>
            <a:pPr marL="914400" lvl="1" indent="-457200">
              <a:buFont typeface="Courier New" panose="02070309020205020404" pitchFamily="49" charset="0"/>
              <a:buChar char="o"/>
            </a:pPr>
            <a:r>
              <a:rPr lang="en-US" sz="2400" dirty="0">
                <a:solidFill>
                  <a:schemeClr val="tx1">
                    <a:lumMod val="75000"/>
                    <a:lumOff val="25000"/>
                  </a:schemeClr>
                </a:solidFill>
              </a:rPr>
              <a:t>Survey studies </a:t>
            </a:r>
          </a:p>
          <a:p>
            <a:pPr marL="914400" lvl="1" indent="-457200">
              <a:buFont typeface="Courier New" panose="02070309020205020404" pitchFamily="49" charset="0"/>
              <a:buChar char="o"/>
            </a:pPr>
            <a:r>
              <a:rPr lang="en-US" sz="2400" dirty="0">
                <a:solidFill>
                  <a:schemeClr val="tx1">
                    <a:lumMod val="75000"/>
                    <a:lumOff val="25000"/>
                  </a:schemeClr>
                </a:solidFill>
              </a:rPr>
              <a:t>Focus groups</a:t>
            </a:r>
            <a:endParaRPr kumimoji="0" lang="en-US" sz="2800" b="1" i="0" u="none" strike="noStrike" kern="1200" cap="none" spc="0" normalizeH="0" baseline="0" noProof="0" dirty="0">
              <a:ln>
                <a:noFill/>
              </a:ln>
              <a:solidFill>
                <a:prstClr val="black">
                  <a:lumMod val="75000"/>
                  <a:lumOff val="25000"/>
                </a:prstClr>
              </a:solidFill>
              <a:effectLst/>
              <a:uLnTx/>
              <a:uFillTx/>
              <a:latin typeface="Times New Roman"/>
              <a:ea typeface="+mn-ea"/>
              <a:cs typeface="+mn-cs"/>
            </a:endParaRPr>
          </a:p>
          <a:p>
            <a:pPr marL="914400" lvl="1" indent="-457200">
              <a:buFont typeface="Courier New" panose="02070309020205020404" pitchFamily="49" charset="0"/>
              <a:buChar char="o"/>
            </a:pPr>
            <a:r>
              <a:rPr lang="en-US" sz="2400" dirty="0">
                <a:solidFill>
                  <a:schemeClr val="tx1">
                    <a:lumMod val="75000"/>
                    <a:lumOff val="25000"/>
                  </a:schemeClr>
                </a:solidFill>
              </a:rPr>
              <a:t>Studies with in-person assessments in an effort to reduce face-to-face interaction  </a:t>
            </a:r>
          </a:p>
          <a:p>
            <a:pPr marL="457200" lvl="0" indent="-457200">
              <a:buFont typeface="Arial" pitchFamily="34" charset="0"/>
              <a:buChar char="•"/>
            </a:pPr>
            <a:r>
              <a:rPr lang="en-US" sz="2800" b="1" dirty="0">
                <a:solidFill>
                  <a:schemeClr val="tx1">
                    <a:lumMod val="75000"/>
                    <a:lumOff val="25000"/>
                  </a:schemeClr>
                </a:solidFill>
              </a:rPr>
              <a:t>Written rules &amp; waivers</a:t>
            </a:r>
          </a:p>
          <a:p>
            <a:pPr marL="914400" lvl="1" indent="-457200">
              <a:buFont typeface="Courier New" panose="02070309020205020404" pitchFamily="49" charset="0"/>
              <a:buChar char="o"/>
            </a:pPr>
            <a:r>
              <a:rPr lang="en-US" sz="2400" dirty="0">
                <a:solidFill>
                  <a:schemeClr val="tx1">
                    <a:lumMod val="75000"/>
                    <a:lumOff val="25000"/>
                  </a:schemeClr>
                </a:solidFill>
              </a:rPr>
              <a:t>Check your institution’s policies regarding remote consenting, waivers of consent, and waivers of documentation related to COVID restrictions</a:t>
            </a:r>
          </a:p>
        </p:txBody>
      </p:sp>
    </p:spTree>
    <p:extLst>
      <p:ext uri="{BB962C8B-B14F-4D97-AF65-F5344CB8AC3E}">
        <p14:creationId xmlns:p14="http://schemas.microsoft.com/office/powerpoint/2010/main" val="3195217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a:solidFill>
                  <a:srgbClr val="0070C0"/>
                </a:solidFill>
                <a:latin typeface="+mj-lt"/>
              </a:rPr>
              <a:t>FDA Flexibility in Research</a:t>
            </a:r>
          </a:p>
        </p:txBody>
      </p:sp>
      <p:sp>
        <p:nvSpPr>
          <p:cNvPr id="4" name="TextBox 3"/>
          <p:cNvSpPr txBox="1"/>
          <p:nvPr/>
        </p:nvSpPr>
        <p:spPr>
          <a:xfrm>
            <a:off x="457200" y="1219200"/>
            <a:ext cx="8305800" cy="4462760"/>
          </a:xfrm>
          <a:prstGeom prst="rect">
            <a:avLst/>
          </a:prstGeom>
          <a:noFill/>
        </p:spPr>
        <p:txBody>
          <a:bodyPr wrap="square" rtlCol="0">
            <a:spAutoFit/>
          </a:bodyPr>
          <a:lstStyle/>
          <a:p>
            <a:pPr marL="457200" lvl="0" indent="-457200">
              <a:buFont typeface="Arial" pitchFamily="34" charset="0"/>
              <a:buChar char="•"/>
            </a:pPr>
            <a:r>
              <a:rPr lang="en-US" sz="2800" b="1" dirty="0">
                <a:solidFill>
                  <a:schemeClr val="tx1">
                    <a:lumMod val="75000"/>
                    <a:lumOff val="25000"/>
                  </a:schemeClr>
                </a:solidFill>
                <a:latin typeface="+mj-lt"/>
              </a:rPr>
              <a:t>FDA Updates Guidance In Response To COVID-19 </a:t>
            </a:r>
            <a:endParaRPr lang="en-US" sz="2800" b="1" dirty="0">
              <a:solidFill>
                <a:schemeClr val="tx2">
                  <a:lumMod val="40000"/>
                  <a:lumOff val="60000"/>
                </a:schemeClr>
              </a:solidFill>
              <a:latin typeface="+mj-lt"/>
            </a:endParaRPr>
          </a:p>
          <a:p>
            <a:pPr marL="914400" lvl="1" indent="-457200">
              <a:buFont typeface="Courier New" panose="02070309020205020404" pitchFamily="49" charset="0"/>
              <a:buChar char="o"/>
            </a:pPr>
            <a:r>
              <a:rPr lang="en-US" sz="2400" dirty="0">
                <a:solidFill>
                  <a:schemeClr val="tx1">
                    <a:lumMod val="75000"/>
                    <a:lumOff val="25000"/>
                  </a:schemeClr>
                </a:solidFill>
                <a:latin typeface="+mj-lt"/>
              </a:rPr>
              <a:t>Allows for consenting to be done remotely and signed consent forms to be returned in a variety of ways (remote consent is different from </a:t>
            </a:r>
            <a:r>
              <a:rPr lang="en-US" sz="2400" dirty="0" err="1">
                <a:solidFill>
                  <a:schemeClr val="tx1">
                    <a:lumMod val="75000"/>
                    <a:lumOff val="25000"/>
                  </a:schemeClr>
                </a:solidFill>
                <a:latin typeface="+mj-lt"/>
              </a:rPr>
              <a:t>eConsent</a:t>
            </a:r>
            <a:r>
              <a:rPr lang="en-US" sz="2400" dirty="0">
                <a:solidFill>
                  <a:schemeClr val="tx1">
                    <a:lumMod val="75000"/>
                    <a:lumOff val="25000"/>
                  </a:schemeClr>
                </a:solidFill>
                <a:latin typeface="+mj-lt"/>
              </a:rPr>
              <a:t>)</a:t>
            </a:r>
          </a:p>
          <a:p>
            <a:pPr marL="914400" lvl="1" indent="-457200">
              <a:buFont typeface="Courier New" panose="02070309020205020404" pitchFamily="49" charset="0"/>
              <a:buChar char="o"/>
            </a:pPr>
            <a:r>
              <a:rPr lang="en-US" sz="2400" dirty="0">
                <a:solidFill>
                  <a:schemeClr val="tx1">
                    <a:lumMod val="75000"/>
                    <a:lumOff val="25000"/>
                  </a:schemeClr>
                </a:solidFill>
                <a:latin typeface="+mj-lt"/>
              </a:rPr>
              <a:t>Unavoidable protocol deviations</a:t>
            </a:r>
          </a:p>
          <a:p>
            <a:pPr marL="1371600" lvl="2" indent="-457200">
              <a:buFont typeface="Wingdings" panose="05000000000000000000" pitchFamily="2" charset="2"/>
              <a:buChar char="§"/>
            </a:pPr>
            <a:r>
              <a:rPr lang="en-US" sz="2000" dirty="0">
                <a:solidFill>
                  <a:schemeClr val="tx1">
                    <a:lumMod val="75000"/>
                    <a:lumOff val="25000"/>
                  </a:schemeClr>
                </a:solidFill>
                <a:latin typeface="+mj-lt"/>
              </a:rPr>
              <a:t>Greater flexibility with reporting and allowing protocol deviations related to COVID-19</a:t>
            </a:r>
          </a:p>
          <a:p>
            <a:pPr marL="914400" lvl="1" indent="-457200">
              <a:buFont typeface="Courier New" panose="02070309020205020404" pitchFamily="49" charset="0"/>
              <a:buChar char="o"/>
            </a:pPr>
            <a:r>
              <a:rPr lang="en-US" sz="2400" dirty="0">
                <a:solidFill>
                  <a:schemeClr val="tx1">
                    <a:lumMod val="75000"/>
                    <a:lumOff val="25000"/>
                  </a:schemeClr>
                </a:solidFill>
                <a:latin typeface="+mj-lt"/>
              </a:rPr>
              <a:t>Alternative methods for safety assessments </a:t>
            </a:r>
          </a:p>
          <a:p>
            <a:pPr marL="1371600" lvl="2" indent="-457200">
              <a:buFont typeface="Wingdings" panose="05000000000000000000" pitchFamily="2" charset="2"/>
              <a:buChar char="§"/>
            </a:pPr>
            <a:r>
              <a:rPr lang="en-US" sz="2000" dirty="0">
                <a:solidFill>
                  <a:schemeClr val="tx1">
                    <a:lumMod val="75000"/>
                    <a:lumOff val="25000"/>
                  </a:schemeClr>
                </a:solidFill>
                <a:latin typeface="+mj-lt"/>
              </a:rPr>
              <a:t>Phone contact, virtual visit, alternative location for assessment, including local labs or imaging centers</a:t>
            </a:r>
          </a:p>
          <a:p>
            <a:pPr marL="914400" lvl="1" indent="-457200">
              <a:buFont typeface="Arial" pitchFamily="34" charset="0"/>
              <a:buChar char="•"/>
            </a:pPr>
            <a:endParaRPr lang="en-US" sz="2800" b="1" dirty="0">
              <a:solidFill>
                <a:schemeClr val="tx1">
                  <a:lumMod val="75000"/>
                  <a:lumOff val="25000"/>
                </a:schemeClr>
              </a:solidFill>
              <a:latin typeface="+mj-lt"/>
            </a:endParaRPr>
          </a:p>
        </p:txBody>
      </p:sp>
    </p:spTree>
    <p:extLst>
      <p:ext uri="{BB962C8B-B14F-4D97-AF65-F5344CB8AC3E}">
        <p14:creationId xmlns:p14="http://schemas.microsoft.com/office/powerpoint/2010/main" val="1730727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a:solidFill>
                  <a:srgbClr val="0070C0"/>
                </a:solidFill>
                <a:latin typeface="+mj-lt"/>
              </a:rPr>
              <a:t>FDA Flexibility in Research</a:t>
            </a:r>
          </a:p>
        </p:txBody>
      </p:sp>
      <p:sp>
        <p:nvSpPr>
          <p:cNvPr id="4" name="TextBox 3"/>
          <p:cNvSpPr txBox="1"/>
          <p:nvPr/>
        </p:nvSpPr>
        <p:spPr>
          <a:xfrm>
            <a:off x="457200" y="1066800"/>
            <a:ext cx="8229600" cy="6494085"/>
          </a:xfrm>
          <a:prstGeom prst="rect">
            <a:avLst/>
          </a:prstGeom>
          <a:noFill/>
        </p:spPr>
        <p:txBody>
          <a:bodyPr wrap="square" rtlCol="0">
            <a:spAutoFit/>
          </a:bodyPr>
          <a:lstStyle/>
          <a:p>
            <a:pPr marL="457200" lvl="0" indent="-457200">
              <a:buFont typeface="Arial" pitchFamily="34" charset="0"/>
              <a:buChar char="•"/>
            </a:pPr>
            <a:r>
              <a:rPr lang="en-US" sz="2800" b="1" dirty="0">
                <a:solidFill>
                  <a:schemeClr val="tx1">
                    <a:lumMod val="75000"/>
                    <a:lumOff val="25000"/>
                  </a:schemeClr>
                </a:solidFill>
                <a:latin typeface="+mj-lt"/>
              </a:rPr>
              <a:t>FDA </a:t>
            </a:r>
            <a:r>
              <a:rPr lang="en-US" sz="2800" b="1" dirty="0" err="1">
                <a:solidFill>
                  <a:schemeClr val="tx1">
                    <a:lumMod val="75000"/>
                    <a:lumOff val="25000"/>
                  </a:schemeClr>
                </a:solidFill>
                <a:latin typeface="+mj-lt"/>
              </a:rPr>
              <a:t>eConsent</a:t>
            </a:r>
            <a:r>
              <a:rPr lang="en-US" sz="2800" b="1" dirty="0">
                <a:solidFill>
                  <a:schemeClr val="tx1">
                    <a:lumMod val="75000"/>
                    <a:lumOff val="25000"/>
                  </a:schemeClr>
                </a:solidFill>
                <a:latin typeface="+mj-lt"/>
              </a:rPr>
              <a:t> Guidance </a:t>
            </a:r>
          </a:p>
          <a:p>
            <a:pPr marL="914400" lvl="1" indent="-457200">
              <a:buFont typeface="Courier New" panose="02070309020205020404" pitchFamily="49" charset="0"/>
              <a:buChar char="o"/>
            </a:pPr>
            <a:r>
              <a:rPr lang="en-US" sz="2400" dirty="0">
                <a:solidFill>
                  <a:schemeClr val="tx1">
                    <a:lumMod val="75000"/>
                    <a:lumOff val="25000"/>
                  </a:schemeClr>
                </a:solidFill>
                <a:latin typeface="+mj-lt"/>
              </a:rPr>
              <a:t>Electronic informed consent may be used to either supplement or replace paper-based informed consent processes</a:t>
            </a:r>
          </a:p>
          <a:p>
            <a:pPr marL="1371600" lvl="2" indent="-457200">
              <a:buFont typeface="Wingdings" panose="05000000000000000000" pitchFamily="2" charset="2"/>
              <a:buChar char="§"/>
            </a:pPr>
            <a:r>
              <a:rPr lang="en-US" sz="2000" dirty="0">
                <a:solidFill>
                  <a:schemeClr val="tx1">
                    <a:lumMod val="75000"/>
                    <a:lumOff val="25000"/>
                  </a:schemeClr>
                </a:solidFill>
                <a:latin typeface="+mj-lt"/>
              </a:rPr>
              <a:t>May be used for both on-site and remote access</a:t>
            </a:r>
          </a:p>
          <a:p>
            <a:pPr marL="1371600" lvl="2" indent="-457200">
              <a:buFont typeface="Wingdings" panose="05000000000000000000" pitchFamily="2" charset="2"/>
              <a:buChar char="§"/>
            </a:pPr>
            <a:r>
              <a:rPr lang="en-US" sz="2000" dirty="0">
                <a:solidFill>
                  <a:schemeClr val="tx1">
                    <a:lumMod val="75000"/>
                    <a:lumOff val="25000"/>
                  </a:schemeClr>
                </a:solidFill>
                <a:latin typeface="+mj-lt"/>
              </a:rPr>
              <a:t>Must contain all elements of informed consent required by HHS and/or FDA regulations</a:t>
            </a:r>
          </a:p>
          <a:p>
            <a:pPr marL="1371600" lvl="2" indent="-457200">
              <a:buFont typeface="Wingdings" panose="05000000000000000000" pitchFamily="2" charset="2"/>
              <a:buChar char="§"/>
            </a:pPr>
            <a:r>
              <a:rPr lang="en-US" sz="2000" dirty="0">
                <a:solidFill>
                  <a:schemeClr val="tx1">
                    <a:lumMod val="75000"/>
                    <a:lumOff val="25000"/>
                  </a:schemeClr>
                </a:solidFill>
                <a:latin typeface="+mj-lt"/>
              </a:rPr>
              <a:t>Should be easy for participants to navigate</a:t>
            </a:r>
          </a:p>
          <a:p>
            <a:pPr marL="1371600" lvl="2" indent="-457200">
              <a:buFont typeface="Wingdings" panose="05000000000000000000" pitchFamily="2" charset="2"/>
              <a:buChar char="§"/>
            </a:pPr>
            <a:r>
              <a:rPr lang="en-US" sz="2000" dirty="0">
                <a:solidFill>
                  <a:schemeClr val="tx1">
                    <a:lumMod val="75000"/>
                    <a:lumOff val="25000"/>
                  </a:schemeClr>
                </a:solidFill>
                <a:latin typeface="+mj-lt"/>
              </a:rPr>
              <a:t>Should be presented appropriately and allow subjects enough time to dedicate to the </a:t>
            </a:r>
            <a:r>
              <a:rPr lang="en-US" sz="2000" dirty="0" err="1">
                <a:solidFill>
                  <a:schemeClr val="tx1">
                    <a:lumMod val="75000"/>
                    <a:lumOff val="25000"/>
                  </a:schemeClr>
                </a:solidFill>
                <a:latin typeface="+mj-lt"/>
              </a:rPr>
              <a:t>eConsent</a:t>
            </a:r>
            <a:r>
              <a:rPr lang="en-US" sz="2000" dirty="0">
                <a:solidFill>
                  <a:schemeClr val="tx1">
                    <a:lumMod val="75000"/>
                    <a:lumOff val="25000"/>
                  </a:schemeClr>
                </a:solidFill>
                <a:latin typeface="+mj-lt"/>
              </a:rPr>
              <a:t> process</a:t>
            </a:r>
          </a:p>
          <a:p>
            <a:pPr marL="1371600" lvl="2" indent="-457200">
              <a:buFont typeface="Wingdings" panose="05000000000000000000" pitchFamily="2" charset="2"/>
              <a:buChar char="§"/>
            </a:pPr>
            <a:r>
              <a:rPr lang="en-US" sz="2000" dirty="0">
                <a:solidFill>
                  <a:schemeClr val="tx1">
                    <a:lumMod val="75000"/>
                    <a:lumOff val="25000"/>
                  </a:schemeClr>
                </a:solidFill>
                <a:latin typeface="+mj-lt"/>
              </a:rPr>
              <a:t>Identity verification using state-issued identification or other identifying documents</a:t>
            </a:r>
          </a:p>
          <a:p>
            <a:pPr marL="1371600" lvl="2" indent="-457200">
              <a:buFont typeface="Wingdings" panose="05000000000000000000" pitchFamily="2" charset="2"/>
              <a:buChar char="§"/>
            </a:pPr>
            <a:r>
              <a:rPr lang="en-US" sz="2000" dirty="0">
                <a:solidFill>
                  <a:schemeClr val="tx1">
                    <a:lumMod val="75000"/>
                    <a:lumOff val="25000"/>
                  </a:schemeClr>
                </a:solidFill>
                <a:latin typeface="+mj-lt"/>
              </a:rPr>
              <a:t>Must include methods to ensure subjects are able to ask questions</a:t>
            </a:r>
          </a:p>
          <a:p>
            <a:pPr marL="1371600" lvl="2" indent="-457200">
              <a:buFont typeface="Wingdings" panose="05000000000000000000" pitchFamily="2" charset="2"/>
              <a:buChar char="§"/>
            </a:pPr>
            <a:r>
              <a:rPr lang="en-US" sz="2000" dirty="0">
                <a:solidFill>
                  <a:schemeClr val="tx1">
                    <a:lumMod val="75000"/>
                    <a:lumOff val="25000"/>
                  </a:schemeClr>
                </a:solidFill>
                <a:latin typeface="+mj-lt"/>
              </a:rPr>
              <a:t>Electronic signatures must comply with all applicable requirements under 21 CFR part 11</a:t>
            </a:r>
          </a:p>
          <a:p>
            <a:pPr marL="1371600" lvl="2" indent="-457200">
              <a:buFont typeface="Wingdings" panose="05000000000000000000" pitchFamily="2" charset="2"/>
              <a:buChar char="§"/>
            </a:pPr>
            <a:r>
              <a:rPr lang="en-US" sz="2000" dirty="0">
                <a:solidFill>
                  <a:schemeClr val="tx1">
                    <a:lumMod val="75000"/>
                    <a:lumOff val="25000"/>
                  </a:schemeClr>
                </a:solidFill>
                <a:latin typeface="+mj-lt"/>
              </a:rPr>
              <a:t>Paper or electronic copy must be provided</a:t>
            </a:r>
          </a:p>
          <a:p>
            <a:pPr marL="457200" lvl="0" indent="-457200">
              <a:buFont typeface="Arial" pitchFamily="34" charset="0"/>
              <a:buChar char="•"/>
            </a:pPr>
            <a:endParaRPr lang="en-US" sz="2800" b="1" dirty="0">
              <a:solidFill>
                <a:schemeClr val="tx2">
                  <a:lumMod val="40000"/>
                  <a:lumOff val="60000"/>
                </a:schemeClr>
              </a:solidFill>
              <a:latin typeface="+mj-lt"/>
            </a:endParaRPr>
          </a:p>
          <a:p>
            <a:pPr marL="457200" lvl="0" indent="-457200">
              <a:buFont typeface="Arial" pitchFamily="34" charset="0"/>
              <a:buChar char="•"/>
            </a:pPr>
            <a:endParaRPr lang="en-US" sz="2800" b="1" dirty="0">
              <a:solidFill>
                <a:schemeClr val="tx1">
                  <a:lumMod val="75000"/>
                  <a:lumOff val="25000"/>
                </a:schemeClr>
              </a:solidFill>
              <a:latin typeface="+mj-lt"/>
            </a:endParaRPr>
          </a:p>
        </p:txBody>
      </p:sp>
    </p:spTree>
    <p:extLst>
      <p:ext uri="{BB962C8B-B14F-4D97-AF65-F5344CB8AC3E}">
        <p14:creationId xmlns:p14="http://schemas.microsoft.com/office/powerpoint/2010/main" val="159680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a:solidFill>
                  <a:srgbClr val="0070C0"/>
                </a:solidFill>
                <a:latin typeface="+mj-lt"/>
              </a:rPr>
              <a:t>Finding Balance</a:t>
            </a:r>
          </a:p>
        </p:txBody>
      </p:sp>
      <p:sp>
        <p:nvSpPr>
          <p:cNvPr id="4" name="TextBox 3"/>
          <p:cNvSpPr txBox="1"/>
          <p:nvPr/>
        </p:nvSpPr>
        <p:spPr>
          <a:xfrm>
            <a:off x="457200" y="1492508"/>
            <a:ext cx="4267200" cy="3970318"/>
          </a:xfrm>
          <a:prstGeom prst="rect">
            <a:avLst/>
          </a:prstGeom>
          <a:noFill/>
        </p:spPr>
        <p:txBody>
          <a:bodyPr wrap="square" rtlCol="0">
            <a:spAutoFit/>
          </a:bodyPr>
          <a:lstStyle/>
          <a:p>
            <a:pPr marL="457200" lvl="0" indent="-457200">
              <a:buFont typeface="Arial" pitchFamily="34" charset="0"/>
              <a:buChar char="•"/>
            </a:pPr>
            <a:r>
              <a:rPr lang="en-US" sz="2800" b="1" dirty="0">
                <a:solidFill>
                  <a:schemeClr val="tx1">
                    <a:lumMod val="75000"/>
                    <a:lumOff val="25000"/>
                  </a:schemeClr>
                </a:solidFill>
                <a:latin typeface="+mj-lt"/>
              </a:rPr>
              <a:t>Must balance providing flexibility to minimize risk/exposure without compromising data integrity, human subjects protections, and privacy rights</a:t>
            </a:r>
          </a:p>
        </p:txBody>
      </p:sp>
      <p:graphicFrame>
        <p:nvGraphicFramePr>
          <p:cNvPr id="5" name="Object 4"/>
          <p:cNvGraphicFramePr>
            <a:graphicFrameLocks noChangeAspect="1"/>
          </p:cNvGraphicFramePr>
          <p:nvPr>
            <p:extLst>
              <p:ext uri="{D42A27DB-BD31-4B8C-83A1-F6EECF244321}">
                <p14:modId xmlns:p14="http://schemas.microsoft.com/office/powerpoint/2010/main" val="3893718913"/>
              </p:ext>
            </p:extLst>
          </p:nvPr>
        </p:nvGraphicFramePr>
        <p:xfrm>
          <a:off x="4876800" y="1600200"/>
          <a:ext cx="3581400" cy="3581400"/>
        </p:xfrm>
        <a:graphic>
          <a:graphicData uri="http://schemas.openxmlformats.org/presentationml/2006/ole">
            <mc:AlternateContent xmlns:mc="http://schemas.openxmlformats.org/markup-compatibility/2006">
              <mc:Choice xmlns:v="urn:schemas-microsoft-com:vml" Requires="v">
                <p:oleObj spid="_x0000_s2054" name="Bitmap Image" r:id="rId4" imgW="6095880" imgH="6095880" progId="Paint.Picture">
                  <p:embed/>
                </p:oleObj>
              </mc:Choice>
              <mc:Fallback>
                <p:oleObj name="Bitmap Image" r:id="rId4" imgW="6095880" imgH="6095880" progId="Paint.Picture">
                  <p:embed/>
                  <p:pic>
                    <p:nvPicPr>
                      <p:cNvPr id="5" name="Object 4"/>
                      <p:cNvPicPr/>
                      <p:nvPr/>
                    </p:nvPicPr>
                    <p:blipFill>
                      <a:blip r:embed="rId5"/>
                      <a:stretch>
                        <a:fillRect/>
                      </a:stretch>
                    </p:blipFill>
                    <p:spPr>
                      <a:xfrm>
                        <a:off x="4876800" y="1600200"/>
                        <a:ext cx="3581400" cy="3581400"/>
                      </a:xfrm>
                      <a:prstGeom prst="rect">
                        <a:avLst/>
                      </a:prstGeom>
                    </p:spPr>
                  </p:pic>
                </p:oleObj>
              </mc:Fallback>
            </mc:AlternateContent>
          </a:graphicData>
        </a:graphic>
      </p:graphicFrame>
    </p:spTree>
    <p:extLst>
      <p:ext uri="{BB962C8B-B14F-4D97-AF65-F5344CB8AC3E}">
        <p14:creationId xmlns:p14="http://schemas.microsoft.com/office/powerpoint/2010/main" val="3537686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AEB4F7-9AC7-4ED9-ADD1-E847DA61F385}"/>
              </a:ext>
            </a:extLst>
          </p:cNvPr>
          <p:cNvSpPr/>
          <p:nvPr/>
        </p:nvSpPr>
        <p:spPr>
          <a:xfrm>
            <a:off x="2047110" y="2743200"/>
            <a:ext cx="5049780" cy="1092607"/>
          </a:xfrm>
          <a:prstGeom prst="rect">
            <a:avLst/>
          </a:prstGeom>
          <a:noFill/>
        </p:spPr>
        <p:txBody>
          <a:bodyPr wrap="none" lIns="91440" tIns="45720" rIns="91440" bIns="45720">
            <a:spAutoFit/>
          </a:bodyPr>
          <a:lstStyle/>
          <a:p>
            <a:pPr algn="ctr"/>
            <a:r>
              <a:rPr lang="en-US" sz="6500" b="0" cap="none" spc="0" dirty="0">
                <a:ln w="0"/>
                <a:solidFill>
                  <a:srgbClr val="C09746"/>
                </a:solidFill>
                <a:effectLst>
                  <a:outerShdw blurRad="38100" dist="19050" dir="2700000" algn="tl" rotWithShape="0">
                    <a:schemeClr val="dk1">
                      <a:alpha val="40000"/>
                    </a:schemeClr>
                  </a:outerShdw>
                </a:effectLst>
                <a:latin typeface="+mj-lt"/>
              </a:rPr>
              <a:t>IRB Reliance</a:t>
            </a:r>
          </a:p>
        </p:txBody>
      </p:sp>
    </p:spTree>
    <p:extLst>
      <p:ext uri="{BB962C8B-B14F-4D97-AF65-F5344CB8AC3E}">
        <p14:creationId xmlns:p14="http://schemas.microsoft.com/office/powerpoint/2010/main" val="1299059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705600" cy="584775"/>
          </a:xfrm>
          <a:prstGeom prst="rect">
            <a:avLst/>
          </a:prstGeom>
          <a:noFill/>
        </p:spPr>
        <p:txBody>
          <a:bodyPr wrap="square" rtlCol="0">
            <a:spAutoFit/>
          </a:bodyPr>
          <a:lstStyle/>
          <a:p>
            <a:r>
              <a:rPr lang="en-US" sz="3200" b="1" dirty="0">
                <a:solidFill>
                  <a:srgbClr val="0070C0"/>
                </a:solidFill>
                <a:latin typeface="+mj-lt"/>
              </a:rPr>
              <a:t>IRB Reliance Terms</a:t>
            </a:r>
          </a:p>
        </p:txBody>
      </p:sp>
      <p:sp>
        <p:nvSpPr>
          <p:cNvPr id="4" name="TextBox 3"/>
          <p:cNvSpPr txBox="1"/>
          <p:nvPr/>
        </p:nvSpPr>
        <p:spPr>
          <a:xfrm>
            <a:off x="533400" y="1225689"/>
            <a:ext cx="8305800" cy="5632311"/>
          </a:xfrm>
          <a:prstGeom prst="rect">
            <a:avLst/>
          </a:prstGeom>
          <a:noFill/>
        </p:spPr>
        <p:txBody>
          <a:bodyPr wrap="square" rtlCol="0">
            <a:spAutoFit/>
          </a:bodyPr>
          <a:lstStyle/>
          <a:p>
            <a:pPr marL="457200" lvl="0" indent="-457200">
              <a:buFont typeface="Arial" pitchFamily="34" charset="0"/>
              <a:buChar char="•"/>
            </a:pPr>
            <a:r>
              <a:rPr lang="en-US" sz="2100" b="1" dirty="0">
                <a:solidFill>
                  <a:schemeClr val="tx1">
                    <a:lumMod val="75000"/>
                    <a:lumOff val="25000"/>
                  </a:schemeClr>
                </a:solidFill>
                <a:latin typeface="+mj-lt"/>
              </a:rPr>
              <a:t>IRB of Record: </a:t>
            </a:r>
            <a:r>
              <a:rPr lang="en-US" sz="2100" dirty="0">
                <a:solidFill>
                  <a:schemeClr val="tx1">
                    <a:lumMod val="75000"/>
                    <a:lumOff val="25000"/>
                  </a:schemeClr>
                </a:solidFill>
                <a:latin typeface="+mj-lt"/>
              </a:rPr>
              <a:t>(also known as the Lead, Reviewing, Central IRB, or Single IRB) means the IRB who is responsible for the review, approval, and regulatory oversight of a multi-site research study. </a:t>
            </a:r>
          </a:p>
          <a:p>
            <a:pPr marL="457200" lvl="0" indent="-457200">
              <a:buFont typeface="Arial" pitchFamily="34" charset="0"/>
              <a:buChar char="•"/>
            </a:pPr>
            <a:r>
              <a:rPr lang="en-US" sz="2100" b="1" dirty="0">
                <a:solidFill>
                  <a:schemeClr val="tx1">
                    <a:lumMod val="75000"/>
                    <a:lumOff val="25000"/>
                  </a:schemeClr>
                </a:solidFill>
                <a:latin typeface="+mj-lt"/>
              </a:rPr>
              <a:t>Lead PI: </a:t>
            </a:r>
            <a:r>
              <a:rPr lang="en-US" sz="2100" dirty="0">
                <a:solidFill>
                  <a:schemeClr val="tx1">
                    <a:lumMod val="75000"/>
                    <a:lumOff val="25000"/>
                  </a:schemeClr>
                </a:solidFill>
                <a:latin typeface="+mj-lt"/>
              </a:rPr>
              <a:t>The principal investigator with ultimate responsibility for the overall conduct, safety, regulatory oversight and data integrity for a multi-site research study.</a:t>
            </a:r>
          </a:p>
          <a:p>
            <a:pPr marL="457200" lvl="0" indent="-457200">
              <a:buFont typeface="Arial" pitchFamily="34" charset="0"/>
              <a:buChar char="•"/>
            </a:pPr>
            <a:r>
              <a:rPr lang="en-US" sz="2100" b="1" dirty="0">
                <a:solidFill>
                  <a:schemeClr val="tx1">
                    <a:lumMod val="75000"/>
                    <a:lumOff val="25000"/>
                  </a:schemeClr>
                </a:solidFill>
                <a:latin typeface="+mj-lt"/>
              </a:rPr>
              <a:t>Relying Institution or Site:</a:t>
            </a:r>
            <a:r>
              <a:rPr lang="en-US" sz="2100" dirty="0">
                <a:solidFill>
                  <a:schemeClr val="tx1">
                    <a:lumMod val="75000"/>
                    <a:lumOff val="25000"/>
                  </a:schemeClr>
                </a:solidFill>
                <a:latin typeface="+mj-lt"/>
              </a:rPr>
              <a:t> A hospital, clinic, doctor's office where research will take place and which will rely on an external IRB (Central IRB) which will serve as the Reviewing IRB for a multi-site study. When academic institutions are involved, this term incorporates the Relying IRB and the Relying Participating Institution.</a:t>
            </a:r>
          </a:p>
          <a:p>
            <a:pPr marL="457200" lvl="0" indent="-457200">
              <a:buFont typeface="Arial" pitchFamily="34" charset="0"/>
              <a:buChar char="•"/>
            </a:pPr>
            <a:r>
              <a:rPr lang="en-US" sz="2100" b="1" dirty="0">
                <a:solidFill>
                  <a:schemeClr val="tx1">
                    <a:lumMod val="75000"/>
                    <a:lumOff val="25000"/>
                  </a:schemeClr>
                </a:solidFill>
                <a:latin typeface="+mj-lt"/>
              </a:rPr>
              <a:t>Relying Site Investigator: </a:t>
            </a:r>
            <a:r>
              <a:rPr lang="en-US" sz="2100" dirty="0">
                <a:solidFill>
                  <a:schemeClr val="tx1">
                    <a:lumMod val="75000"/>
                    <a:lumOff val="25000"/>
                  </a:schemeClr>
                </a:solidFill>
                <a:latin typeface="+mj-lt"/>
              </a:rPr>
              <a:t>A Principal Investigator at the Relying Institution for a study that may be overseen by a Lead or an external IRB.</a:t>
            </a:r>
          </a:p>
          <a:p>
            <a:endParaRPr lang="en-US" sz="2400" b="1" dirty="0">
              <a:solidFill>
                <a:schemeClr val="tx1">
                  <a:lumMod val="75000"/>
                  <a:lumOff val="25000"/>
                </a:schemeClr>
              </a:solidFill>
              <a:latin typeface="+mj-lt"/>
            </a:endParaRPr>
          </a:p>
        </p:txBody>
      </p:sp>
    </p:spTree>
    <p:extLst>
      <p:ext uri="{BB962C8B-B14F-4D97-AF65-F5344CB8AC3E}">
        <p14:creationId xmlns:p14="http://schemas.microsoft.com/office/powerpoint/2010/main" val="3158129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91869"/>
            <a:ext cx="6705600" cy="584775"/>
          </a:xfrm>
          <a:prstGeom prst="rect">
            <a:avLst/>
          </a:prstGeom>
          <a:noFill/>
        </p:spPr>
        <p:txBody>
          <a:bodyPr wrap="square" rtlCol="0">
            <a:spAutoFit/>
          </a:bodyPr>
          <a:lstStyle/>
          <a:p>
            <a:r>
              <a:rPr lang="en-US" sz="3200" b="1" dirty="0">
                <a:solidFill>
                  <a:srgbClr val="0070C0"/>
                </a:solidFill>
                <a:latin typeface="+mj-lt"/>
              </a:rPr>
              <a:t>IRB Reliance Terms</a:t>
            </a:r>
          </a:p>
        </p:txBody>
      </p:sp>
      <p:sp>
        <p:nvSpPr>
          <p:cNvPr id="3" name="TextBox 2"/>
          <p:cNvSpPr txBox="1"/>
          <p:nvPr/>
        </p:nvSpPr>
        <p:spPr>
          <a:xfrm>
            <a:off x="533400" y="1371600"/>
            <a:ext cx="8305800" cy="4339650"/>
          </a:xfrm>
          <a:prstGeom prst="rect">
            <a:avLst/>
          </a:prstGeom>
          <a:noFill/>
        </p:spPr>
        <p:txBody>
          <a:bodyPr wrap="square" rtlCol="0">
            <a:spAutoFit/>
          </a:bodyPr>
          <a:lstStyle/>
          <a:p>
            <a:pPr marL="457200" lvl="0" indent="-457200">
              <a:buFont typeface="Arial" pitchFamily="34" charset="0"/>
              <a:buChar char="•"/>
            </a:pPr>
            <a:r>
              <a:rPr lang="en-US" sz="2100" b="1" dirty="0">
                <a:solidFill>
                  <a:schemeClr val="tx1">
                    <a:lumMod val="75000"/>
                    <a:lumOff val="25000"/>
                  </a:schemeClr>
                </a:solidFill>
                <a:latin typeface="+mj-lt"/>
              </a:rPr>
              <a:t>Master Reliance Agreement (MRA): </a:t>
            </a:r>
            <a:r>
              <a:rPr lang="en-US" sz="2100" dirty="0">
                <a:solidFill>
                  <a:schemeClr val="tx1">
                    <a:lumMod val="75000"/>
                    <a:lumOff val="25000"/>
                  </a:schemeClr>
                </a:solidFill>
                <a:latin typeface="+mj-lt"/>
              </a:rPr>
              <a:t>A MRA can be utilized when multiple studies are ceding review to a specific external IRB.  Master Agreements may be reciprocal in that signatory institutions can act as the site providing IRB review and oversight or the site relying.  Master Reliance Agreements may be for a single protocol or a number of protocols and are negotiated on a case by case basis.  MRA eliminates the need for separate IAAs and individual negotiation and documentation. The local IRBs can have master agreements in place with the following external reliance platforms:</a:t>
            </a:r>
          </a:p>
          <a:p>
            <a:pPr marL="914400" lvl="1" indent="-457200">
              <a:buFont typeface="Courier New" panose="02070309020205020404" pitchFamily="49" charset="0"/>
              <a:buChar char="o"/>
            </a:pPr>
            <a:r>
              <a:rPr lang="en-US" sz="2100" b="1" dirty="0">
                <a:solidFill>
                  <a:schemeClr val="tx1">
                    <a:lumMod val="75000"/>
                    <a:lumOff val="25000"/>
                  </a:schemeClr>
                </a:solidFill>
                <a:latin typeface="+mj-lt"/>
              </a:rPr>
              <a:t>Smart IRB</a:t>
            </a:r>
          </a:p>
          <a:p>
            <a:pPr marL="914400" lvl="1" indent="-457200">
              <a:buFont typeface="Courier New" panose="02070309020205020404" pitchFamily="49" charset="0"/>
              <a:buChar char="o"/>
            </a:pPr>
            <a:r>
              <a:rPr lang="en-US" sz="2100" b="1" dirty="0">
                <a:solidFill>
                  <a:schemeClr val="tx1">
                    <a:lumMod val="75000"/>
                    <a:lumOff val="25000"/>
                  </a:schemeClr>
                </a:solidFill>
                <a:latin typeface="+mj-lt"/>
              </a:rPr>
              <a:t>IRB Reliance Exchange (</a:t>
            </a:r>
            <a:r>
              <a:rPr lang="en-US" sz="2100" b="1" dirty="0" err="1">
                <a:solidFill>
                  <a:schemeClr val="tx1">
                    <a:lumMod val="75000"/>
                    <a:lumOff val="25000"/>
                  </a:schemeClr>
                </a:solidFill>
                <a:latin typeface="+mj-lt"/>
              </a:rPr>
              <a:t>IREx</a:t>
            </a:r>
            <a:r>
              <a:rPr lang="en-US" sz="2100" b="1" dirty="0">
                <a:solidFill>
                  <a:schemeClr val="tx1">
                    <a:lumMod val="75000"/>
                    <a:lumOff val="25000"/>
                  </a:schemeClr>
                </a:solidFill>
                <a:latin typeface="+mj-lt"/>
              </a:rPr>
              <a:t>)</a:t>
            </a:r>
          </a:p>
          <a:p>
            <a:pPr marL="457200" lvl="0" indent="-457200">
              <a:buFont typeface="Arial" pitchFamily="34" charset="0"/>
              <a:buChar char="•"/>
            </a:pPr>
            <a:endParaRPr lang="en-US" sz="2400" b="1" dirty="0">
              <a:solidFill>
                <a:schemeClr val="tx1">
                  <a:lumMod val="75000"/>
                  <a:lumOff val="25000"/>
                </a:schemeClr>
              </a:solidFill>
              <a:latin typeface="+mj-lt"/>
            </a:endParaRPr>
          </a:p>
        </p:txBody>
      </p:sp>
      <p:pic>
        <p:nvPicPr>
          <p:cNvPr id="4" name="Picture 3"/>
          <p:cNvPicPr>
            <a:picLocks noChangeAspect="1"/>
          </p:cNvPicPr>
          <p:nvPr/>
        </p:nvPicPr>
        <p:blipFill>
          <a:blip r:embed="rId2"/>
          <a:stretch>
            <a:fillRect/>
          </a:stretch>
        </p:blipFill>
        <p:spPr>
          <a:xfrm>
            <a:off x="409575" y="5410200"/>
            <a:ext cx="3571875" cy="1285875"/>
          </a:xfrm>
          <a:prstGeom prst="rect">
            <a:avLst/>
          </a:prstGeom>
        </p:spPr>
      </p:pic>
      <p:pic>
        <p:nvPicPr>
          <p:cNvPr id="5" name="Picture 4"/>
          <p:cNvPicPr>
            <a:picLocks noChangeAspect="1"/>
          </p:cNvPicPr>
          <p:nvPr/>
        </p:nvPicPr>
        <p:blipFill>
          <a:blip r:embed="rId3"/>
          <a:stretch>
            <a:fillRect/>
          </a:stretch>
        </p:blipFill>
        <p:spPr>
          <a:xfrm>
            <a:off x="4038600" y="5659577"/>
            <a:ext cx="4924425" cy="923925"/>
          </a:xfrm>
          <a:prstGeom prst="rect">
            <a:avLst/>
          </a:prstGeom>
        </p:spPr>
      </p:pic>
    </p:spTree>
    <p:extLst>
      <p:ext uri="{BB962C8B-B14F-4D97-AF65-F5344CB8AC3E}">
        <p14:creationId xmlns:p14="http://schemas.microsoft.com/office/powerpoint/2010/main" val="3354679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28600"/>
            <a:ext cx="4572000" cy="646331"/>
          </a:xfrm>
          <a:prstGeom prst="rect">
            <a:avLst/>
          </a:prstGeom>
        </p:spPr>
        <p:txBody>
          <a:bodyPr>
            <a:spAutoFit/>
          </a:bodyPr>
          <a:lstStyle/>
          <a:p>
            <a:pPr lvl="0"/>
            <a:r>
              <a:rPr lang="en-US" sz="3600" b="1" dirty="0">
                <a:solidFill>
                  <a:srgbClr val="0070C0"/>
                </a:solidFill>
                <a:latin typeface="Arial"/>
              </a:rPr>
              <a:t>Presentation Topics</a:t>
            </a:r>
            <a:endParaRPr lang="en-US" sz="2200" b="1" dirty="0">
              <a:solidFill>
                <a:srgbClr val="0070C0"/>
              </a:solidFill>
              <a:latin typeface="Arial"/>
            </a:endParaRPr>
          </a:p>
        </p:txBody>
      </p:sp>
      <p:sp>
        <p:nvSpPr>
          <p:cNvPr id="5" name="TextBox 4">
            <a:extLst>
              <a:ext uri="{FF2B5EF4-FFF2-40B4-BE49-F238E27FC236}">
                <a16:creationId xmlns:a16="http://schemas.microsoft.com/office/drawing/2014/main" id="{C1215F3D-AEDA-4D5E-9B65-172615A016E5}"/>
              </a:ext>
            </a:extLst>
          </p:cNvPr>
          <p:cNvSpPr txBox="1"/>
          <p:nvPr/>
        </p:nvSpPr>
        <p:spPr>
          <a:xfrm>
            <a:off x="533400" y="1828800"/>
            <a:ext cx="7010400" cy="1815882"/>
          </a:xfrm>
          <a:prstGeom prst="rect">
            <a:avLst/>
          </a:prstGeom>
          <a:noFill/>
        </p:spPr>
        <p:txBody>
          <a:bodyPr wrap="square">
            <a:spAutoFit/>
          </a:bodyPr>
          <a:lstStyle/>
          <a:p>
            <a:pPr marL="457200" lvl="0" indent="-457200">
              <a:buFont typeface="Arial" pitchFamily="34" charset="0"/>
              <a:buChar char="•"/>
            </a:pPr>
            <a:r>
              <a:rPr lang="en-US" sz="2800" b="1" dirty="0">
                <a:solidFill>
                  <a:srgbClr val="C09746"/>
                </a:solidFill>
                <a:latin typeface="+mj-lt"/>
              </a:rPr>
              <a:t>COVID-19 Impacts on Research</a:t>
            </a:r>
          </a:p>
          <a:p>
            <a:pPr marL="457200" lvl="0" indent="-457200">
              <a:buFont typeface="Arial" pitchFamily="34" charset="0"/>
              <a:buChar char="•"/>
            </a:pPr>
            <a:r>
              <a:rPr lang="en-US" sz="2800" b="1" dirty="0">
                <a:solidFill>
                  <a:srgbClr val="C09746"/>
                </a:solidFill>
                <a:latin typeface="+mj-lt"/>
              </a:rPr>
              <a:t>IRB Reliance</a:t>
            </a:r>
          </a:p>
          <a:p>
            <a:pPr marL="457200" lvl="0" indent="-457200">
              <a:buFont typeface="Arial" pitchFamily="34" charset="0"/>
              <a:buChar char="•"/>
            </a:pPr>
            <a:r>
              <a:rPr lang="en-US" sz="2800" b="1" dirty="0">
                <a:solidFill>
                  <a:srgbClr val="C09746"/>
                </a:solidFill>
                <a:latin typeface="+mj-lt"/>
              </a:rPr>
              <a:t>IRB Review Methods Refresher</a:t>
            </a:r>
          </a:p>
          <a:p>
            <a:pPr marL="457200" lvl="0" indent="-457200">
              <a:buFont typeface="Arial" pitchFamily="34" charset="0"/>
              <a:buChar char="•"/>
            </a:pPr>
            <a:r>
              <a:rPr lang="en-US" sz="2800" b="1" dirty="0">
                <a:solidFill>
                  <a:srgbClr val="C09746"/>
                </a:solidFill>
                <a:latin typeface="+mj-lt"/>
              </a:rPr>
              <a:t>HIPAA Privacy &amp; Security</a:t>
            </a:r>
          </a:p>
        </p:txBody>
      </p:sp>
    </p:spTree>
    <p:extLst>
      <p:ext uri="{BB962C8B-B14F-4D97-AF65-F5344CB8AC3E}">
        <p14:creationId xmlns:p14="http://schemas.microsoft.com/office/powerpoint/2010/main" val="3310298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3271" y="1219200"/>
            <a:ext cx="8245929" cy="6063198"/>
          </a:xfrm>
          <a:prstGeom prst="rect">
            <a:avLst/>
          </a:prstGeom>
        </p:spPr>
        <p:txBody>
          <a:bodyPr wrap="square">
            <a:spAutoFit/>
          </a:bodyPr>
          <a:lstStyle/>
          <a:p>
            <a:pPr marL="457200" lvl="0" indent="-457200">
              <a:buFont typeface="Arial" pitchFamily="34" charset="0"/>
              <a:buChar char="•"/>
            </a:pPr>
            <a:r>
              <a:rPr lang="en-US" sz="2800" b="1" dirty="0">
                <a:latin typeface="+mj-lt"/>
              </a:rPr>
              <a:t>OHRP Exceptions to Single IRB During Covid-19</a:t>
            </a:r>
          </a:p>
          <a:p>
            <a:pPr marL="914400" lvl="1" indent="-457200">
              <a:buFont typeface="Courier New" panose="02070309020205020404" pitchFamily="49" charset="0"/>
              <a:buChar char="o"/>
            </a:pPr>
            <a:r>
              <a:rPr lang="en-US" sz="2400" dirty="0">
                <a:latin typeface="+mj-lt"/>
              </a:rPr>
              <a:t>HHS fully expects use of single IRB where possible even during the COVID-19 public health emergency.</a:t>
            </a:r>
          </a:p>
          <a:p>
            <a:pPr marL="914400" lvl="1" indent="-457200">
              <a:buFont typeface="Courier New" panose="02070309020205020404" pitchFamily="49" charset="0"/>
              <a:buChar char="o"/>
            </a:pPr>
            <a:r>
              <a:rPr lang="en-US" sz="2400" dirty="0">
                <a:latin typeface="+mj-lt"/>
              </a:rPr>
              <a:t>An exception to the requirement to use a single IRB is appropriate for the following category:</a:t>
            </a:r>
          </a:p>
          <a:p>
            <a:r>
              <a:rPr lang="en-US" dirty="0">
                <a:latin typeface="+mj-lt"/>
              </a:rPr>
              <a:t>	Cooperative research:</a:t>
            </a:r>
          </a:p>
          <a:p>
            <a:pPr marL="1200150" lvl="2" indent="-285750">
              <a:buFont typeface="Wingdings" panose="05000000000000000000" pitchFamily="2" charset="2"/>
              <a:buChar char="§"/>
            </a:pPr>
            <a:r>
              <a:rPr lang="en-US" dirty="0">
                <a:latin typeface="+mj-lt"/>
              </a:rPr>
              <a:t>that is ongoing or initially reviewed by the IRB during the Coronavirus Disease 2019 (COVID-19) public health emergency, as declared by the Secretary of Health and Human Services at </a:t>
            </a:r>
            <a:r>
              <a:rPr lang="en-US" dirty="0">
                <a:latin typeface="+mj-lt"/>
                <a:hlinkClick r:id="rId2"/>
              </a:rPr>
              <a:t>https://www.phe.gov/emergency/news/healthactions/phe/Pages/2019-nCoV.aspx</a:t>
            </a:r>
            <a:r>
              <a:rPr lang="en-US" dirty="0">
                <a:latin typeface="+mj-lt"/>
              </a:rPr>
              <a:t>;</a:t>
            </a:r>
          </a:p>
          <a:p>
            <a:pPr marL="1200150" lvl="2" indent="-285750">
              <a:buFont typeface="Wingdings" panose="05000000000000000000" pitchFamily="2" charset="2"/>
              <a:buChar char="§"/>
            </a:pPr>
            <a:r>
              <a:rPr lang="en-US" dirty="0">
                <a:latin typeface="+mj-lt"/>
              </a:rPr>
              <a:t>where reliance on a single IRB would not be practical; and</a:t>
            </a:r>
          </a:p>
          <a:p>
            <a:pPr marL="1200150" lvl="2" indent="-285750">
              <a:buFont typeface="Wingdings" panose="05000000000000000000" pitchFamily="2" charset="2"/>
              <a:buChar char="§"/>
            </a:pPr>
            <a:r>
              <a:rPr lang="en-US" dirty="0">
                <a:latin typeface="+mj-lt"/>
              </a:rPr>
              <a:t>for which the HHS division supporting or conducting the research approves of the use of this exception.</a:t>
            </a:r>
          </a:p>
          <a:p>
            <a:r>
              <a:rPr lang="en-US" dirty="0">
                <a:latin typeface="+mj-lt"/>
              </a:rPr>
              <a:t>*This exception applies for the duration of the research.</a:t>
            </a:r>
          </a:p>
          <a:p>
            <a:pPr marL="914400" lvl="1" indent="-457200">
              <a:buFont typeface="Arial" pitchFamily="34" charset="0"/>
              <a:buChar char="•"/>
            </a:pPr>
            <a:endParaRPr lang="en-US" sz="2800" dirty="0"/>
          </a:p>
          <a:p>
            <a:pPr marL="457200" lvl="0" indent="-457200">
              <a:buFont typeface="Arial" pitchFamily="34" charset="0"/>
              <a:buChar char="•"/>
            </a:pPr>
            <a:endParaRPr lang="en-US" sz="2800" b="1" dirty="0">
              <a:solidFill>
                <a:srgbClr val="F79646"/>
              </a:solidFill>
              <a:latin typeface="+mj-lt"/>
            </a:endParaRPr>
          </a:p>
        </p:txBody>
      </p:sp>
      <p:sp>
        <p:nvSpPr>
          <p:cNvPr id="4" name="Rectangle 3"/>
          <p:cNvSpPr/>
          <p:nvPr/>
        </p:nvSpPr>
        <p:spPr>
          <a:xfrm>
            <a:off x="593271" y="228600"/>
            <a:ext cx="5102679" cy="584775"/>
          </a:xfrm>
          <a:prstGeom prst="rect">
            <a:avLst/>
          </a:prstGeom>
        </p:spPr>
        <p:txBody>
          <a:bodyPr wrap="none">
            <a:spAutoFit/>
          </a:bodyPr>
          <a:lstStyle/>
          <a:p>
            <a:pPr lvl="0"/>
            <a:r>
              <a:rPr lang="en-US" sz="3200" b="1" dirty="0">
                <a:solidFill>
                  <a:srgbClr val="0070C0"/>
                </a:solidFill>
                <a:latin typeface="Arial"/>
              </a:rPr>
              <a:t>IRB Reliance Exceptions </a:t>
            </a:r>
          </a:p>
        </p:txBody>
      </p:sp>
    </p:spTree>
    <p:extLst>
      <p:ext uri="{BB962C8B-B14F-4D97-AF65-F5344CB8AC3E}">
        <p14:creationId xmlns:p14="http://schemas.microsoft.com/office/powerpoint/2010/main" val="3552316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AEB4F7-9AC7-4ED9-ADD1-E847DA61F385}"/>
              </a:ext>
            </a:extLst>
          </p:cNvPr>
          <p:cNvSpPr/>
          <p:nvPr/>
        </p:nvSpPr>
        <p:spPr>
          <a:xfrm>
            <a:off x="736007" y="2209800"/>
            <a:ext cx="8196475" cy="2092881"/>
          </a:xfrm>
          <a:prstGeom prst="rect">
            <a:avLst/>
          </a:prstGeom>
          <a:noFill/>
        </p:spPr>
        <p:txBody>
          <a:bodyPr wrap="none" lIns="91440" tIns="45720" rIns="91440" bIns="45720">
            <a:spAutoFit/>
          </a:bodyPr>
          <a:lstStyle/>
          <a:p>
            <a:pPr algn="ctr"/>
            <a:r>
              <a:rPr lang="en-US" sz="6500" b="0" cap="none" spc="0" dirty="0">
                <a:ln w="0"/>
                <a:solidFill>
                  <a:srgbClr val="C09746"/>
                </a:solidFill>
                <a:effectLst>
                  <a:outerShdw blurRad="38100" dist="19050" dir="2700000" algn="tl" rotWithShape="0">
                    <a:schemeClr val="dk1">
                      <a:alpha val="40000"/>
                    </a:schemeClr>
                  </a:outerShdw>
                </a:effectLst>
                <a:latin typeface="+mj-lt"/>
              </a:rPr>
              <a:t>IRB Review Methods </a:t>
            </a:r>
          </a:p>
          <a:p>
            <a:pPr algn="ctr"/>
            <a:r>
              <a:rPr lang="en-US" sz="6500" dirty="0">
                <a:ln w="0"/>
                <a:solidFill>
                  <a:srgbClr val="C09746"/>
                </a:solidFill>
                <a:effectLst>
                  <a:outerShdw blurRad="38100" dist="19050" dir="2700000" algn="tl" rotWithShape="0">
                    <a:schemeClr val="dk1">
                      <a:alpha val="40000"/>
                    </a:schemeClr>
                  </a:outerShdw>
                </a:effectLst>
                <a:latin typeface="+mj-lt"/>
              </a:rPr>
              <a:t>Refresher</a:t>
            </a:r>
            <a:endParaRPr lang="en-US" sz="6500" b="0" cap="none" spc="0" dirty="0">
              <a:ln w="0"/>
              <a:solidFill>
                <a:srgbClr val="C09746"/>
              </a:solidFill>
              <a:effectLst>
                <a:outerShdw blurRad="38100" dist="19050" dir="2700000" algn="tl" rotWithShape="0">
                  <a:schemeClr val="dk1">
                    <a:alpha val="40000"/>
                  </a:schemeClr>
                </a:outerShdw>
              </a:effectLst>
              <a:latin typeface="+mj-lt"/>
            </a:endParaRPr>
          </a:p>
        </p:txBody>
      </p:sp>
    </p:spTree>
    <p:extLst>
      <p:ext uri="{BB962C8B-B14F-4D97-AF65-F5344CB8AC3E}">
        <p14:creationId xmlns:p14="http://schemas.microsoft.com/office/powerpoint/2010/main" val="3716174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447800"/>
            <a:ext cx="8458200" cy="3354765"/>
          </a:xfrm>
          <a:prstGeom prst="rect">
            <a:avLst/>
          </a:prstGeom>
        </p:spPr>
        <p:txBody>
          <a:bodyPr wrap="square">
            <a:spAutoFit/>
          </a:bodyPr>
          <a:lstStyle/>
          <a:p>
            <a:pPr marL="457200" indent="-457200">
              <a:buFont typeface="Arial" panose="020B0604020202020204" pitchFamily="34" charset="0"/>
              <a:buChar char="•"/>
            </a:pPr>
            <a:r>
              <a:rPr lang="en-US" sz="2800" b="1" dirty="0">
                <a:latin typeface="+mj-lt"/>
              </a:rPr>
              <a:t>IRB must review all projects that meet the definition of human subjects research. </a:t>
            </a:r>
          </a:p>
          <a:p>
            <a:pPr marL="457200" indent="-457200">
              <a:buFont typeface="Arial" panose="020B0604020202020204" pitchFamily="34" charset="0"/>
              <a:buChar char="•"/>
            </a:pPr>
            <a:r>
              <a:rPr lang="en-US" sz="2800" b="1" dirty="0">
                <a:latin typeface="+mj-lt"/>
              </a:rPr>
              <a:t>There are three major types of review: </a:t>
            </a:r>
          </a:p>
          <a:p>
            <a:pPr marL="914400" lvl="1" indent="-457200">
              <a:buFont typeface="Courier New" panose="02070309020205020404" pitchFamily="49" charset="0"/>
              <a:buChar char="o"/>
            </a:pPr>
            <a:r>
              <a:rPr lang="en-US" sz="2400" dirty="0">
                <a:latin typeface="+mj-lt"/>
              </a:rPr>
              <a:t>1. Exempt </a:t>
            </a:r>
          </a:p>
          <a:p>
            <a:pPr marL="914400" lvl="1" indent="-457200">
              <a:buFont typeface="Courier New" panose="02070309020205020404" pitchFamily="49" charset="0"/>
              <a:buChar char="o"/>
            </a:pPr>
            <a:r>
              <a:rPr lang="en-US" sz="2400" dirty="0">
                <a:latin typeface="+mj-lt"/>
              </a:rPr>
              <a:t>2. Expedited</a:t>
            </a:r>
          </a:p>
          <a:p>
            <a:pPr marL="914400" lvl="1" indent="-457200">
              <a:buFont typeface="Courier New" panose="02070309020205020404" pitchFamily="49" charset="0"/>
              <a:buChar char="o"/>
            </a:pPr>
            <a:r>
              <a:rPr lang="en-US" sz="2400" dirty="0">
                <a:latin typeface="+mj-lt"/>
              </a:rPr>
              <a:t>3. Full Board</a:t>
            </a:r>
          </a:p>
          <a:p>
            <a:pPr marL="457200" indent="-457200">
              <a:buFont typeface="Arial" panose="020B0604020202020204" pitchFamily="34" charset="0"/>
              <a:buChar char="•"/>
            </a:pPr>
            <a:r>
              <a:rPr lang="en-US" sz="2800" b="1" u="sng" dirty="0">
                <a:latin typeface="+mj-lt"/>
              </a:rPr>
              <a:t>Only the IRB can determine the appropriate level of review. </a:t>
            </a:r>
          </a:p>
        </p:txBody>
      </p:sp>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a:solidFill>
                  <a:srgbClr val="0070C0"/>
                </a:solidFill>
                <a:latin typeface="+mj-lt"/>
              </a:rPr>
              <a:t>IRB Review</a:t>
            </a:r>
          </a:p>
        </p:txBody>
      </p:sp>
    </p:spTree>
    <p:extLst>
      <p:ext uri="{BB962C8B-B14F-4D97-AF65-F5344CB8AC3E}">
        <p14:creationId xmlns:p14="http://schemas.microsoft.com/office/powerpoint/2010/main" val="1626328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a:solidFill>
                  <a:srgbClr val="0070C0"/>
                </a:solidFill>
                <a:latin typeface="+mj-lt"/>
              </a:rPr>
              <a:t>IRB Review</a:t>
            </a:r>
          </a:p>
        </p:txBody>
      </p:sp>
      <p:sp>
        <p:nvSpPr>
          <p:cNvPr id="4" name="TextBox 3"/>
          <p:cNvSpPr txBox="1"/>
          <p:nvPr/>
        </p:nvSpPr>
        <p:spPr>
          <a:xfrm>
            <a:off x="304800" y="1219200"/>
            <a:ext cx="8534400" cy="4893647"/>
          </a:xfrm>
          <a:prstGeom prst="rect">
            <a:avLst/>
          </a:prstGeom>
          <a:noFill/>
        </p:spPr>
        <p:txBody>
          <a:bodyPr wrap="square" rtlCol="0">
            <a:spAutoFit/>
          </a:bodyPr>
          <a:lstStyle/>
          <a:p>
            <a:pPr marL="457200" indent="-457200">
              <a:buFont typeface="Arial" pitchFamily="34" charset="0"/>
              <a:buChar char="•"/>
            </a:pPr>
            <a:r>
              <a:rPr lang="en-US" sz="2800" b="1" dirty="0">
                <a:solidFill>
                  <a:schemeClr val="tx1">
                    <a:lumMod val="75000"/>
                    <a:lumOff val="25000"/>
                  </a:schemeClr>
                </a:solidFill>
                <a:latin typeface="+mj-lt"/>
              </a:rPr>
              <a:t>What does an exempt determination mean?</a:t>
            </a:r>
          </a:p>
          <a:p>
            <a:pPr marL="800100" lvl="1" indent="-342900">
              <a:buFont typeface="Courier New" panose="02070309020205020404" pitchFamily="49" charset="0"/>
              <a:buChar char="o"/>
            </a:pPr>
            <a:r>
              <a:rPr lang="en-US" sz="2400" dirty="0">
                <a:latin typeface="+mj-lt"/>
              </a:rPr>
              <a:t>“Exempt” does not always mean exempt from all of the requirements of the Common Rule</a:t>
            </a:r>
          </a:p>
          <a:p>
            <a:pPr marL="800100" lvl="1" indent="-342900">
              <a:buFont typeface="Courier New" panose="02070309020205020404" pitchFamily="49" charset="0"/>
              <a:buChar char="o"/>
            </a:pPr>
            <a:r>
              <a:rPr lang="en-US" sz="2400" dirty="0">
                <a:latin typeface="+mj-lt"/>
              </a:rPr>
              <a:t>They may be exempt from some of the federal regulations. However, they are not exempt from state laws, institutional policies, or the requirements for ethical research.</a:t>
            </a:r>
          </a:p>
          <a:p>
            <a:pPr marL="742950" lvl="1" indent="-285750">
              <a:buFont typeface="Arial" panose="020B0604020202020204" pitchFamily="34" charset="0"/>
              <a:buChar char="•"/>
            </a:pPr>
            <a:endParaRPr lang="en-US" sz="2800" b="1" dirty="0">
              <a:solidFill>
                <a:schemeClr val="tx1">
                  <a:lumMod val="75000"/>
                  <a:lumOff val="25000"/>
                </a:schemeClr>
              </a:solidFill>
              <a:latin typeface="+mj-lt"/>
            </a:endParaRPr>
          </a:p>
          <a:p>
            <a:pPr marL="457200" indent="-457200">
              <a:buFont typeface="Arial" pitchFamily="34" charset="0"/>
              <a:buChar char="•"/>
            </a:pPr>
            <a:r>
              <a:rPr lang="en-US" sz="2800" b="1" dirty="0"/>
              <a:t>Exempt = less than minimal risk</a:t>
            </a:r>
          </a:p>
          <a:p>
            <a:pPr marL="457200" indent="-457200">
              <a:buFont typeface="Arial" pitchFamily="34" charset="0"/>
              <a:buChar char="•"/>
            </a:pPr>
            <a:r>
              <a:rPr lang="en-US" sz="2800" b="1" dirty="0"/>
              <a:t>Expedited = no greater than minimal risk</a:t>
            </a:r>
          </a:p>
          <a:p>
            <a:pPr marL="457200" indent="-457200">
              <a:buFont typeface="Arial" pitchFamily="34" charset="0"/>
              <a:buChar char="•"/>
            </a:pPr>
            <a:r>
              <a:rPr lang="en-US" sz="2800" b="1" dirty="0"/>
              <a:t>Full Board = greater than minimal risk</a:t>
            </a:r>
          </a:p>
          <a:p>
            <a:pPr marL="457200" indent="-457200">
              <a:buFont typeface="Arial" pitchFamily="34" charset="0"/>
              <a:buChar char="•"/>
            </a:pPr>
            <a:endParaRPr lang="en-US" sz="2800" b="1" dirty="0">
              <a:solidFill>
                <a:schemeClr val="tx1">
                  <a:lumMod val="75000"/>
                  <a:lumOff val="25000"/>
                </a:schemeClr>
              </a:solidFill>
              <a:latin typeface="+mj-lt"/>
            </a:endParaRPr>
          </a:p>
        </p:txBody>
      </p:sp>
    </p:spTree>
    <p:extLst>
      <p:ext uri="{BB962C8B-B14F-4D97-AF65-F5344CB8AC3E}">
        <p14:creationId xmlns:p14="http://schemas.microsoft.com/office/powerpoint/2010/main" val="2306807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D3696F-B2D8-43B5-AEF8-381B5E7EA737}"/>
              </a:ext>
            </a:extLst>
          </p:cNvPr>
          <p:cNvSpPr txBox="1"/>
          <p:nvPr/>
        </p:nvSpPr>
        <p:spPr>
          <a:xfrm>
            <a:off x="381000" y="2209800"/>
            <a:ext cx="8305800" cy="2923877"/>
          </a:xfrm>
          <a:prstGeom prst="rect">
            <a:avLst/>
          </a:prstGeom>
          <a:noFill/>
        </p:spPr>
        <p:txBody>
          <a:bodyPr wrap="square" rtlCol="0">
            <a:spAutoFit/>
          </a:bodyPr>
          <a:lstStyle/>
          <a:p>
            <a:pPr algn="ctr"/>
            <a:r>
              <a:rPr lang="en-US" sz="6500" dirty="0">
                <a:solidFill>
                  <a:srgbClr val="C09746"/>
                </a:solidFill>
                <a:effectLst>
                  <a:outerShdw blurRad="38100" dist="38100" dir="2700000" algn="tl">
                    <a:srgbClr val="000000">
                      <a:alpha val="43137"/>
                    </a:srgbClr>
                  </a:outerShdw>
                </a:effectLst>
                <a:latin typeface="+mj-lt"/>
              </a:rPr>
              <a:t>HIPAA Privacy </a:t>
            </a:r>
          </a:p>
          <a:p>
            <a:pPr algn="ctr"/>
            <a:r>
              <a:rPr lang="en-US" sz="6500" dirty="0">
                <a:solidFill>
                  <a:srgbClr val="C09746"/>
                </a:solidFill>
                <a:effectLst>
                  <a:outerShdw blurRad="38100" dist="38100" dir="2700000" algn="tl">
                    <a:srgbClr val="000000">
                      <a:alpha val="43137"/>
                    </a:srgbClr>
                  </a:outerShdw>
                </a:effectLst>
                <a:latin typeface="+mj-lt"/>
              </a:rPr>
              <a:t>&amp; Security</a:t>
            </a:r>
          </a:p>
          <a:p>
            <a:pPr algn="ctr"/>
            <a:endParaRPr lang="en-US" sz="5400" dirty="0">
              <a:solidFill>
                <a:srgbClr val="C09746"/>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173973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a:solidFill>
                  <a:srgbClr val="0070C0"/>
                </a:solidFill>
                <a:latin typeface="+mj-lt"/>
              </a:rPr>
              <a:t>HIPAA Security &amp; Data </a:t>
            </a:r>
          </a:p>
        </p:txBody>
      </p:sp>
      <p:sp>
        <p:nvSpPr>
          <p:cNvPr id="4" name="TextBox 3"/>
          <p:cNvSpPr txBox="1"/>
          <p:nvPr/>
        </p:nvSpPr>
        <p:spPr>
          <a:xfrm>
            <a:off x="457200" y="1295400"/>
            <a:ext cx="8305800" cy="5078313"/>
          </a:xfrm>
          <a:prstGeom prst="rect">
            <a:avLst/>
          </a:prstGeom>
          <a:noFill/>
        </p:spPr>
        <p:txBody>
          <a:bodyPr wrap="square" rtlCol="0">
            <a:spAutoFit/>
          </a:bodyPr>
          <a:lstStyle/>
          <a:p>
            <a:pPr marL="457200" lvl="0" indent="-457200">
              <a:buFont typeface="Arial" pitchFamily="34" charset="0"/>
              <a:buChar char="•"/>
            </a:pPr>
            <a:r>
              <a:rPr lang="en-US" sz="2800" b="1" dirty="0">
                <a:latin typeface="+mj-lt"/>
              </a:rPr>
              <a:t>Knowing where data is and will be kept after the study is complete </a:t>
            </a:r>
          </a:p>
          <a:p>
            <a:pPr marL="914400" lvl="1" indent="-457200">
              <a:buFont typeface="Courier New" panose="02070309020205020404" pitchFamily="49" charset="0"/>
              <a:buChar char="o"/>
            </a:pPr>
            <a:r>
              <a:rPr lang="en-US" sz="2400" dirty="0">
                <a:latin typeface="+mj-lt"/>
              </a:rPr>
              <a:t>This issue is relevant now and will continue to be relevant Post-</a:t>
            </a:r>
            <a:r>
              <a:rPr lang="en-US" sz="2400" dirty="0" err="1">
                <a:latin typeface="+mj-lt"/>
              </a:rPr>
              <a:t>Covid</a:t>
            </a:r>
            <a:r>
              <a:rPr lang="en-US" sz="2400" dirty="0">
                <a:latin typeface="+mj-lt"/>
              </a:rPr>
              <a:t>. </a:t>
            </a:r>
          </a:p>
          <a:p>
            <a:pPr marL="914400" lvl="1" indent="-457200">
              <a:buFont typeface="Courier New" panose="02070309020205020404" pitchFamily="49" charset="0"/>
              <a:buChar char="o"/>
            </a:pPr>
            <a:r>
              <a:rPr lang="en-US" sz="2400" dirty="0">
                <a:latin typeface="+mj-lt"/>
              </a:rPr>
              <a:t>In most cases, this is asked on the initial study application. </a:t>
            </a:r>
          </a:p>
          <a:p>
            <a:pPr marL="1371600" lvl="2" indent="-457200">
              <a:buFont typeface="Wingdings" panose="05000000000000000000" pitchFamily="2" charset="2"/>
              <a:buChar char="§"/>
            </a:pPr>
            <a:r>
              <a:rPr lang="en-US" sz="2400" dirty="0">
                <a:latin typeface="+mj-lt"/>
              </a:rPr>
              <a:t>What happens if the location changes by the time the study is complete? </a:t>
            </a:r>
          </a:p>
          <a:p>
            <a:pPr marL="1371600" lvl="2" indent="-457200">
              <a:buFont typeface="Wingdings" panose="05000000000000000000" pitchFamily="2" charset="2"/>
              <a:buChar char="§"/>
            </a:pPr>
            <a:r>
              <a:rPr lang="en-US" sz="2400" dirty="0">
                <a:latin typeface="+mj-lt"/>
              </a:rPr>
              <a:t>Who needs to know this information?</a:t>
            </a:r>
          </a:p>
          <a:p>
            <a:pPr marL="1828800" lvl="3" indent="-457200">
              <a:buFont typeface="Wingdings" panose="05000000000000000000" pitchFamily="2" charset="2"/>
              <a:buChar char="Ø"/>
            </a:pPr>
            <a:r>
              <a:rPr lang="en-US" sz="2400" dirty="0">
                <a:latin typeface="+mj-lt"/>
              </a:rPr>
              <a:t>The investigator, institution, &amp; IRB. This needs to be documented somewhere. </a:t>
            </a:r>
          </a:p>
          <a:p>
            <a:pPr marL="1828800" lvl="3" indent="-457200">
              <a:buFont typeface="Wingdings" panose="05000000000000000000" pitchFamily="2" charset="2"/>
              <a:buChar char="§"/>
            </a:pPr>
            <a:endParaRPr lang="en-US" sz="2400" dirty="0">
              <a:latin typeface="+mj-lt"/>
            </a:endParaRPr>
          </a:p>
          <a:p>
            <a:pPr marL="1371600" lvl="2" indent="-457200">
              <a:buFont typeface="Arial" pitchFamily="34" charset="0"/>
              <a:buChar char="•"/>
            </a:pPr>
            <a:endParaRPr lang="en-US" sz="2800" dirty="0">
              <a:latin typeface="+mj-lt"/>
            </a:endParaRPr>
          </a:p>
        </p:txBody>
      </p:sp>
    </p:spTree>
    <p:extLst>
      <p:ext uri="{BB962C8B-B14F-4D97-AF65-F5344CB8AC3E}">
        <p14:creationId xmlns:p14="http://schemas.microsoft.com/office/powerpoint/2010/main" val="2354889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143000"/>
            <a:ext cx="7162800" cy="5170646"/>
          </a:xfrm>
          <a:prstGeom prst="rect">
            <a:avLst/>
          </a:prstGeom>
        </p:spPr>
        <p:txBody>
          <a:bodyPr wrap="square">
            <a:spAutoFit/>
          </a:bodyPr>
          <a:lstStyle/>
          <a:p>
            <a:pPr lvl="1"/>
            <a:r>
              <a:rPr lang="en-US" sz="2200" dirty="0">
                <a:solidFill>
                  <a:prstClr val="black"/>
                </a:solidFill>
                <a:latin typeface="Arial"/>
              </a:rPr>
              <a:t>Why is it important to know where the data is located</a:t>
            </a:r>
            <a:r>
              <a:rPr lang="en-US" sz="2200" dirty="0" smtClean="0">
                <a:solidFill>
                  <a:prstClr val="black"/>
                </a:solidFill>
                <a:latin typeface="Arial"/>
              </a:rPr>
              <a:t>?</a:t>
            </a:r>
            <a:endParaRPr lang="en-US" sz="2200" dirty="0">
              <a:solidFill>
                <a:prstClr val="black"/>
              </a:solidFill>
              <a:latin typeface="Arial"/>
            </a:endParaRPr>
          </a:p>
          <a:p>
            <a:pPr marL="914400" lvl="1" indent="-457200">
              <a:buFont typeface="Courier New" panose="02070309020205020404" pitchFamily="49" charset="0"/>
              <a:buChar char="o"/>
            </a:pPr>
            <a:r>
              <a:rPr lang="en-US" sz="2200" dirty="0">
                <a:solidFill>
                  <a:prstClr val="black"/>
                </a:solidFill>
                <a:latin typeface="Arial"/>
              </a:rPr>
              <a:t>NIH Policy for Data Management and Sharing </a:t>
            </a:r>
          </a:p>
          <a:p>
            <a:pPr marL="1371600" lvl="2" indent="-457200">
              <a:buFont typeface="Wingdings" panose="05000000000000000000" pitchFamily="2" charset="2"/>
              <a:buChar char="§"/>
            </a:pPr>
            <a:r>
              <a:rPr lang="en-US" sz="2200" dirty="0">
                <a:solidFill>
                  <a:prstClr val="black"/>
                </a:solidFill>
                <a:latin typeface="Arial"/>
              </a:rPr>
              <a:t>Effective January 25, 2023</a:t>
            </a:r>
          </a:p>
          <a:p>
            <a:pPr marL="1371600" lvl="2" indent="-457200">
              <a:buFont typeface="Wingdings" panose="05000000000000000000" pitchFamily="2" charset="2"/>
              <a:buChar char="§"/>
            </a:pPr>
            <a:r>
              <a:rPr lang="en-US" sz="2200" dirty="0">
                <a:solidFill>
                  <a:prstClr val="black"/>
                </a:solidFill>
                <a:latin typeface="Arial"/>
              </a:rPr>
              <a:t>Will require researchers to prospectively plan for how scientific data will be preserved and shared through the submission of a Data Management and Sharing Plan. </a:t>
            </a:r>
          </a:p>
          <a:p>
            <a:pPr marL="914400" lvl="1" indent="-457200">
              <a:buFont typeface="Courier New" panose="02070309020205020404" pitchFamily="49" charset="0"/>
              <a:buChar char="o"/>
            </a:pPr>
            <a:r>
              <a:rPr lang="en-US" sz="2200" dirty="0">
                <a:solidFill>
                  <a:prstClr val="black"/>
                </a:solidFill>
                <a:latin typeface="Arial"/>
              </a:rPr>
              <a:t>Clinicaltrial.gov and other registry reporting</a:t>
            </a:r>
          </a:p>
          <a:p>
            <a:pPr marL="914400" lvl="1" indent="-457200">
              <a:buFont typeface="Courier New" panose="02070309020205020404" pitchFamily="49" charset="0"/>
              <a:buChar char="o"/>
            </a:pPr>
            <a:r>
              <a:rPr lang="en-US" sz="2200" dirty="0">
                <a:solidFill>
                  <a:prstClr val="black"/>
                </a:solidFill>
                <a:latin typeface="Arial"/>
              </a:rPr>
              <a:t>HIPAA</a:t>
            </a:r>
          </a:p>
          <a:p>
            <a:pPr marL="1371600" lvl="2" indent="-457200">
              <a:buFont typeface="Wingdings" panose="05000000000000000000" pitchFamily="2" charset="2"/>
              <a:buChar char="§"/>
            </a:pPr>
            <a:r>
              <a:rPr lang="en-US" sz="2200" dirty="0">
                <a:solidFill>
                  <a:prstClr val="black"/>
                </a:solidFill>
                <a:latin typeface="Arial"/>
              </a:rPr>
              <a:t>Patient’s right to obtain their own data </a:t>
            </a:r>
          </a:p>
          <a:p>
            <a:pPr marL="1371600" lvl="2" indent="-457200">
              <a:buFont typeface="Wingdings" panose="05000000000000000000" pitchFamily="2" charset="2"/>
              <a:buChar char="§"/>
            </a:pPr>
            <a:r>
              <a:rPr lang="en-US" sz="2200" dirty="0">
                <a:solidFill>
                  <a:prstClr val="black"/>
                </a:solidFill>
                <a:latin typeface="Arial"/>
              </a:rPr>
              <a:t>Requests for data from sponsors or the government</a:t>
            </a:r>
          </a:p>
          <a:p>
            <a:pPr marL="1371600" lvl="2" indent="-457200">
              <a:buFont typeface="Wingdings" panose="05000000000000000000" pitchFamily="2" charset="2"/>
              <a:buChar char="§"/>
            </a:pPr>
            <a:r>
              <a:rPr lang="en-US" sz="2200" dirty="0">
                <a:solidFill>
                  <a:prstClr val="black"/>
                </a:solidFill>
                <a:latin typeface="Arial"/>
              </a:rPr>
              <a:t>Subpoenas</a:t>
            </a:r>
          </a:p>
          <a:p>
            <a:pPr marL="914400" lvl="1" indent="-457200">
              <a:buFont typeface="Courier New" panose="02070309020205020404" pitchFamily="49" charset="0"/>
              <a:buChar char="o"/>
            </a:pPr>
            <a:r>
              <a:rPr lang="en-US" sz="2200" dirty="0">
                <a:solidFill>
                  <a:prstClr val="black"/>
                </a:solidFill>
                <a:latin typeface="Arial"/>
              </a:rPr>
              <a:t>Technology Disclosures (Patents)</a:t>
            </a:r>
          </a:p>
        </p:txBody>
      </p:sp>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a:solidFill>
                  <a:srgbClr val="0070C0"/>
                </a:solidFill>
                <a:latin typeface="+mj-lt"/>
              </a:rPr>
              <a:t>HIPAA Security &amp; Data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4876800"/>
            <a:ext cx="2286000" cy="1524000"/>
          </a:xfrm>
          <a:prstGeom prst="rect">
            <a:avLst/>
          </a:prstGeom>
        </p:spPr>
      </p:pic>
    </p:spTree>
    <p:extLst>
      <p:ext uri="{BB962C8B-B14F-4D97-AF65-F5344CB8AC3E}">
        <p14:creationId xmlns:p14="http://schemas.microsoft.com/office/powerpoint/2010/main" val="2264760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D3696F-B2D8-43B5-AEF8-381B5E7EA737}"/>
              </a:ext>
            </a:extLst>
          </p:cNvPr>
          <p:cNvSpPr txBox="1"/>
          <p:nvPr/>
        </p:nvSpPr>
        <p:spPr>
          <a:xfrm>
            <a:off x="381000" y="2209800"/>
            <a:ext cx="8305800" cy="1923604"/>
          </a:xfrm>
          <a:prstGeom prst="rect">
            <a:avLst/>
          </a:prstGeom>
          <a:noFill/>
        </p:spPr>
        <p:txBody>
          <a:bodyPr wrap="square" rtlCol="0">
            <a:spAutoFit/>
          </a:bodyPr>
          <a:lstStyle/>
          <a:p>
            <a:pPr algn="ctr"/>
            <a:r>
              <a:rPr lang="en-US" sz="6500" dirty="0">
                <a:solidFill>
                  <a:srgbClr val="C09746"/>
                </a:solidFill>
                <a:effectLst>
                  <a:outerShdw blurRad="38100" dist="38100" dir="2700000" algn="tl">
                    <a:srgbClr val="000000">
                      <a:alpha val="43137"/>
                    </a:srgbClr>
                  </a:outerShdw>
                </a:effectLst>
                <a:latin typeface="+mj-lt"/>
              </a:rPr>
              <a:t>QUESTIONS?</a:t>
            </a:r>
          </a:p>
          <a:p>
            <a:pPr algn="ctr"/>
            <a:endParaRPr lang="en-US" sz="5400" dirty="0">
              <a:solidFill>
                <a:srgbClr val="C09746"/>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780431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382560"/>
            <a:ext cx="7696200" cy="2092881"/>
          </a:xfrm>
          <a:prstGeom prst="rect">
            <a:avLst/>
          </a:prstGeom>
        </p:spPr>
        <p:txBody>
          <a:bodyPr wrap="square">
            <a:spAutoFit/>
          </a:bodyPr>
          <a:lstStyle/>
          <a:p>
            <a:pPr lvl="0" algn="ctr"/>
            <a:r>
              <a:rPr lang="en-US" sz="6500" dirty="0">
                <a:ln w="0"/>
                <a:solidFill>
                  <a:srgbClr val="C09746"/>
                </a:solidFill>
                <a:effectLst>
                  <a:outerShdw blurRad="38100" dist="19050" dir="2700000" algn="tl" rotWithShape="0">
                    <a:prstClr val="black">
                      <a:alpha val="40000"/>
                    </a:prstClr>
                  </a:outerShdw>
                </a:effectLst>
                <a:latin typeface="Arial"/>
              </a:rPr>
              <a:t>COVID-19 Impacts on Research</a:t>
            </a:r>
          </a:p>
        </p:txBody>
      </p:sp>
    </p:spTree>
    <p:extLst>
      <p:ext uri="{BB962C8B-B14F-4D97-AF65-F5344CB8AC3E}">
        <p14:creationId xmlns:p14="http://schemas.microsoft.com/office/powerpoint/2010/main" val="1246535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a:solidFill>
                  <a:srgbClr val="0070C0"/>
                </a:solidFill>
                <a:latin typeface="+mj-lt"/>
              </a:rPr>
              <a:t>Research Study Challenges</a:t>
            </a:r>
            <a:endParaRPr lang="en-US" sz="2200" b="1" dirty="0">
              <a:solidFill>
                <a:srgbClr val="0070C0"/>
              </a:solidFill>
              <a:latin typeface="+mj-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3924425"/>
            <a:ext cx="3505200" cy="1971675"/>
          </a:xfrm>
          <a:prstGeom prst="rect">
            <a:avLst/>
          </a:prstGeom>
        </p:spPr>
      </p:pic>
      <p:sp>
        <p:nvSpPr>
          <p:cNvPr id="9" name="TextBox 8">
            <a:extLst>
              <a:ext uri="{FF2B5EF4-FFF2-40B4-BE49-F238E27FC236}">
                <a16:creationId xmlns:a16="http://schemas.microsoft.com/office/drawing/2014/main" id="{C1215F3D-AEDA-4D5E-9B65-172615A016E5}"/>
              </a:ext>
            </a:extLst>
          </p:cNvPr>
          <p:cNvSpPr txBox="1"/>
          <p:nvPr/>
        </p:nvSpPr>
        <p:spPr>
          <a:xfrm>
            <a:off x="304800" y="1371600"/>
            <a:ext cx="5562600" cy="2800767"/>
          </a:xfrm>
          <a:prstGeom prst="rect">
            <a:avLst/>
          </a:prstGeom>
          <a:noFill/>
        </p:spPr>
        <p:txBody>
          <a:bodyPr wrap="square">
            <a:spAutoFit/>
          </a:bodyPr>
          <a:lstStyle/>
          <a:p>
            <a:pPr marL="457200" lvl="0" indent="-457200">
              <a:buFont typeface="Arial" pitchFamily="34" charset="0"/>
              <a:buChar char="•"/>
            </a:pPr>
            <a:r>
              <a:rPr lang="en-US" sz="2800" b="1" dirty="0">
                <a:solidFill>
                  <a:schemeClr val="tx1">
                    <a:lumMod val="75000"/>
                    <a:lumOff val="25000"/>
                  </a:schemeClr>
                </a:solidFill>
                <a:latin typeface="+mj-lt"/>
              </a:rPr>
              <a:t>COVID-related issues impacting research</a:t>
            </a:r>
          </a:p>
          <a:p>
            <a:pPr marL="914400" lvl="1" indent="-457200">
              <a:buFont typeface="Courier New" panose="02070309020205020404" pitchFamily="49" charset="0"/>
              <a:buChar char="o"/>
            </a:pPr>
            <a:r>
              <a:rPr lang="en-US" sz="2400" dirty="0">
                <a:solidFill>
                  <a:schemeClr val="tx1">
                    <a:lumMod val="75000"/>
                    <a:lumOff val="25000"/>
                  </a:schemeClr>
                </a:solidFill>
                <a:latin typeface="+mj-lt"/>
              </a:rPr>
              <a:t>Social distancing</a:t>
            </a:r>
          </a:p>
          <a:p>
            <a:pPr marL="914400" lvl="1" indent="-457200">
              <a:buFont typeface="Courier New" panose="02070309020205020404" pitchFamily="49" charset="0"/>
              <a:buChar char="o"/>
            </a:pPr>
            <a:r>
              <a:rPr lang="en-US" sz="2400" dirty="0">
                <a:solidFill>
                  <a:schemeClr val="tx1">
                    <a:lumMod val="75000"/>
                    <a:lumOff val="25000"/>
                  </a:schemeClr>
                </a:solidFill>
                <a:latin typeface="+mj-lt"/>
              </a:rPr>
              <a:t>Site &amp; study closures</a:t>
            </a:r>
          </a:p>
          <a:p>
            <a:pPr marL="914400" lvl="1" indent="-457200">
              <a:buFont typeface="Courier New" panose="02070309020205020404" pitchFamily="49" charset="0"/>
              <a:buChar char="o"/>
            </a:pPr>
            <a:r>
              <a:rPr lang="en-US" sz="2400" dirty="0">
                <a:solidFill>
                  <a:schemeClr val="tx1">
                    <a:lumMod val="75000"/>
                    <a:lumOff val="25000"/>
                  </a:schemeClr>
                </a:solidFill>
                <a:latin typeface="+mj-lt"/>
              </a:rPr>
              <a:t>Travel limitations</a:t>
            </a:r>
          </a:p>
          <a:p>
            <a:pPr marL="914400" lvl="1" indent="-457200">
              <a:buFont typeface="Courier New" panose="02070309020205020404" pitchFamily="49" charset="0"/>
              <a:buChar char="o"/>
            </a:pPr>
            <a:r>
              <a:rPr lang="en-US" sz="2400" dirty="0">
                <a:solidFill>
                  <a:schemeClr val="tx1">
                    <a:lumMod val="75000"/>
                    <a:lumOff val="25000"/>
                  </a:schemeClr>
                </a:solidFill>
                <a:latin typeface="+mj-lt"/>
              </a:rPr>
              <a:t>Other operational considerations</a:t>
            </a:r>
          </a:p>
          <a:p>
            <a:pPr marL="914400" lvl="1" indent="-457200">
              <a:buFont typeface="Courier New" panose="02070309020205020404" pitchFamily="49" charset="0"/>
              <a:buChar char="o"/>
            </a:pPr>
            <a:endParaRPr lang="en-US" sz="2400" dirty="0">
              <a:solidFill>
                <a:schemeClr val="tx1">
                  <a:lumMod val="75000"/>
                  <a:lumOff val="25000"/>
                </a:schemeClr>
              </a:solidFill>
              <a:latin typeface="+mj-lt"/>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4419600"/>
            <a:ext cx="3108960" cy="1943100"/>
          </a:xfrm>
          <a:prstGeom prst="rect">
            <a:avLst/>
          </a:prstGeom>
        </p:spPr>
      </p:pic>
    </p:spTree>
    <p:extLst>
      <p:ext uri="{BB962C8B-B14F-4D97-AF65-F5344CB8AC3E}">
        <p14:creationId xmlns:p14="http://schemas.microsoft.com/office/powerpoint/2010/main" val="998155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a:solidFill>
                  <a:srgbClr val="0070C0"/>
                </a:solidFill>
                <a:latin typeface="+mj-lt"/>
              </a:rPr>
              <a:t>Social Distancing</a:t>
            </a:r>
          </a:p>
        </p:txBody>
      </p:sp>
      <p:sp>
        <p:nvSpPr>
          <p:cNvPr id="4" name="TextBox 3"/>
          <p:cNvSpPr txBox="1"/>
          <p:nvPr/>
        </p:nvSpPr>
        <p:spPr>
          <a:xfrm>
            <a:off x="457200" y="1295400"/>
            <a:ext cx="8305800" cy="4093428"/>
          </a:xfrm>
          <a:prstGeom prst="rect">
            <a:avLst/>
          </a:prstGeom>
          <a:noFill/>
        </p:spPr>
        <p:txBody>
          <a:bodyPr wrap="square" rtlCol="0">
            <a:spAutoFit/>
          </a:bodyPr>
          <a:lstStyle/>
          <a:p>
            <a:pPr marL="457200" lvl="0" indent="-457200">
              <a:buFont typeface="Arial" pitchFamily="34" charset="0"/>
              <a:buChar char="•"/>
            </a:pPr>
            <a:r>
              <a:rPr lang="en-US" sz="2800" b="1" dirty="0">
                <a:solidFill>
                  <a:schemeClr val="tx1">
                    <a:lumMod val="75000"/>
                    <a:lumOff val="25000"/>
                  </a:schemeClr>
                </a:solidFill>
                <a:latin typeface="+mj-lt"/>
              </a:rPr>
              <a:t>Social distancing guidelines have impacted clinic visits for study participants</a:t>
            </a:r>
          </a:p>
          <a:p>
            <a:pPr marL="914400" lvl="1" indent="-457200">
              <a:buFont typeface="Courier New" panose="02070309020205020404" pitchFamily="49" charset="0"/>
              <a:buChar char="o"/>
            </a:pPr>
            <a:r>
              <a:rPr lang="en-US" sz="2400" dirty="0">
                <a:solidFill>
                  <a:schemeClr val="tx1">
                    <a:lumMod val="75000"/>
                    <a:lumOff val="25000"/>
                  </a:schemeClr>
                </a:solidFill>
                <a:latin typeface="+mj-lt"/>
              </a:rPr>
              <a:t>Less people in the waiting room at one time</a:t>
            </a:r>
          </a:p>
          <a:p>
            <a:pPr marL="1371600" lvl="2" indent="-457200">
              <a:buFont typeface="Wingdings" panose="05000000000000000000" pitchFamily="2" charset="2"/>
              <a:buChar char="§"/>
            </a:pPr>
            <a:r>
              <a:rPr lang="en-US" sz="2000" dirty="0">
                <a:solidFill>
                  <a:schemeClr val="tx1">
                    <a:lumMod val="75000"/>
                    <a:lumOff val="25000"/>
                  </a:schemeClr>
                </a:solidFill>
                <a:latin typeface="+mj-lt"/>
              </a:rPr>
              <a:t>Reduction of visits able to be scheduled each day</a:t>
            </a:r>
          </a:p>
          <a:p>
            <a:pPr marL="1371600" lvl="2" indent="-457200">
              <a:buFont typeface="Wingdings" panose="05000000000000000000" pitchFamily="2" charset="2"/>
              <a:buChar char="§"/>
            </a:pPr>
            <a:r>
              <a:rPr lang="en-US" sz="2000" dirty="0">
                <a:solidFill>
                  <a:schemeClr val="tx1">
                    <a:lumMod val="75000"/>
                    <a:lumOff val="25000"/>
                  </a:schemeClr>
                </a:solidFill>
                <a:latin typeface="+mj-lt"/>
              </a:rPr>
              <a:t>Available seating is limited and must be placed at least 6 feet apart</a:t>
            </a:r>
          </a:p>
          <a:p>
            <a:pPr marL="914400" lvl="1" indent="-457200">
              <a:buFont typeface="Courier New" panose="02070309020205020404" pitchFamily="49" charset="0"/>
              <a:buChar char="o"/>
            </a:pPr>
            <a:r>
              <a:rPr lang="en-US" sz="2400" dirty="0">
                <a:solidFill>
                  <a:schemeClr val="tx1">
                    <a:lumMod val="75000"/>
                    <a:lumOff val="25000"/>
                  </a:schemeClr>
                </a:solidFill>
                <a:latin typeface="+mj-lt"/>
              </a:rPr>
              <a:t>Masks required for participants and research staff</a:t>
            </a:r>
          </a:p>
          <a:p>
            <a:pPr marL="914400" lvl="1" indent="-457200">
              <a:buFont typeface="Courier New" panose="02070309020205020404" pitchFamily="49" charset="0"/>
              <a:buChar char="o"/>
            </a:pPr>
            <a:r>
              <a:rPr lang="en-US" sz="2400" dirty="0">
                <a:solidFill>
                  <a:schemeClr val="tx1">
                    <a:lumMod val="75000"/>
                    <a:lumOff val="25000"/>
                  </a:schemeClr>
                </a:solidFill>
                <a:latin typeface="+mj-lt"/>
              </a:rPr>
              <a:t>Limiting face-to-face time and in person visits when feasible</a:t>
            </a:r>
          </a:p>
          <a:p>
            <a:pPr marL="914400" lvl="1" indent="-457200">
              <a:buFont typeface="Courier New" panose="02070309020205020404" pitchFamily="49" charset="0"/>
              <a:buChar char="o"/>
            </a:pPr>
            <a:endParaRPr lang="en-US" sz="2400" dirty="0">
              <a:solidFill>
                <a:schemeClr val="tx1">
                  <a:lumMod val="75000"/>
                  <a:lumOff val="25000"/>
                </a:schemeClr>
              </a:solidFill>
              <a:latin typeface="+mj-lt"/>
            </a:endParaRPr>
          </a:p>
          <a:p>
            <a:pPr marL="914400" lvl="1" indent="-457200">
              <a:buFont typeface="Courier New" panose="02070309020205020404" pitchFamily="49" charset="0"/>
              <a:buChar char="o"/>
            </a:pPr>
            <a:endParaRPr lang="en-US" sz="2400" dirty="0">
              <a:solidFill>
                <a:schemeClr val="tx1">
                  <a:lumMod val="75000"/>
                  <a:lumOff val="25000"/>
                </a:schemeClr>
              </a:solidFill>
              <a:latin typeface="+mj-lt"/>
            </a:endParaRPr>
          </a:p>
        </p:txBody>
      </p:sp>
      <p:graphicFrame>
        <p:nvGraphicFramePr>
          <p:cNvPr id="5" name="Object 4">
            <a:extLst>
              <a:ext uri="{FF2B5EF4-FFF2-40B4-BE49-F238E27FC236}">
                <a16:creationId xmlns:a16="http://schemas.microsoft.com/office/drawing/2014/main" id="{F1C91ADE-3488-42D8-8E45-A8F9A7A02376}"/>
              </a:ext>
            </a:extLst>
          </p:cNvPr>
          <p:cNvGraphicFramePr>
            <a:graphicFrameLocks noChangeAspect="1"/>
          </p:cNvGraphicFramePr>
          <p:nvPr>
            <p:extLst>
              <p:ext uri="{D42A27DB-BD31-4B8C-83A1-F6EECF244321}">
                <p14:modId xmlns:p14="http://schemas.microsoft.com/office/powerpoint/2010/main" val="2116152808"/>
              </p:ext>
            </p:extLst>
          </p:nvPr>
        </p:nvGraphicFramePr>
        <p:xfrm>
          <a:off x="2819400" y="4589430"/>
          <a:ext cx="3886200" cy="1946340"/>
        </p:xfrm>
        <a:graphic>
          <a:graphicData uri="http://schemas.openxmlformats.org/presentationml/2006/ole">
            <mc:AlternateContent xmlns:mc="http://schemas.openxmlformats.org/markup-compatibility/2006">
              <mc:Choice xmlns:v="urn:schemas-microsoft-com:vml" Requires="v">
                <p:oleObj spid="_x0000_s1030" name="Bitmap Image" r:id="rId4" imgW="5715000" imgH="2862360" progId="Paint.Picture">
                  <p:embed/>
                </p:oleObj>
              </mc:Choice>
              <mc:Fallback>
                <p:oleObj name="Bitmap Image" r:id="rId4" imgW="5715000" imgH="2862360" progId="Paint.Picture">
                  <p:embed/>
                  <p:pic>
                    <p:nvPicPr>
                      <p:cNvPr id="5" name="Object 4">
                        <a:extLst>
                          <a:ext uri="{FF2B5EF4-FFF2-40B4-BE49-F238E27FC236}">
                            <a16:creationId xmlns:a16="http://schemas.microsoft.com/office/drawing/2014/main" id="{F1C91ADE-3488-42D8-8E45-A8F9A7A02376}"/>
                          </a:ext>
                        </a:extLst>
                      </p:cNvPr>
                      <p:cNvPicPr/>
                      <p:nvPr/>
                    </p:nvPicPr>
                    <p:blipFill>
                      <a:blip r:embed="rId5"/>
                      <a:stretch>
                        <a:fillRect/>
                      </a:stretch>
                    </p:blipFill>
                    <p:spPr>
                      <a:xfrm>
                        <a:off x="2819400" y="4589430"/>
                        <a:ext cx="3886200" cy="1946340"/>
                      </a:xfrm>
                      <a:prstGeom prst="rect">
                        <a:avLst/>
                      </a:prstGeom>
                    </p:spPr>
                  </p:pic>
                </p:oleObj>
              </mc:Fallback>
            </mc:AlternateContent>
          </a:graphicData>
        </a:graphic>
      </p:graphicFrame>
    </p:spTree>
    <p:extLst>
      <p:ext uri="{BB962C8B-B14F-4D97-AF65-F5344CB8AC3E}">
        <p14:creationId xmlns:p14="http://schemas.microsoft.com/office/powerpoint/2010/main" val="2498758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a:solidFill>
                  <a:srgbClr val="0070C0"/>
                </a:solidFill>
                <a:latin typeface="+mj-lt"/>
              </a:rPr>
              <a:t>Site &amp; Study Closures </a:t>
            </a:r>
          </a:p>
        </p:txBody>
      </p:sp>
      <p:sp>
        <p:nvSpPr>
          <p:cNvPr id="4" name="TextBox 3"/>
          <p:cNvSpPr txBox="1"/>
          <p:nvPr/>
        </p:nvSpPr>
        <p:spPr>
          <a:xfrm>
            <a:off x="419100" y="1524000"/>
            <a:ext cx="8305800" cy="4462760"/>
          </a:xfrm>
          <a:prstGeom prst="rect">
            <a:avLst/>
          </a:prstGeom>
          <a:noFill/>
        </p:spPr>
        <p:txBody>
          <a:bodyPr wrap="square" rtlCol="0">
            <a:spAutoFit/>
          </a:bodyPr>
          <a:lstStyle/>
          <a:p>
            <a:pPr marL="457200" indent="-457200">
              <a:buFont typeface="Arial" pitchFamily="34" charset="0"/>
              <a:buChar char="•"/>
            </a:pPr>
            <a:r>
              <a:rPr lang="en-US" sz="2800" b="1" dirty="0">
                <a:solidFill>
                  <a:schemeClr val="tx1">
                    <a:lumMod val="75000"/>
                    <a:lumOff val="25000"/>
                  </a:schemeClr>
                </a:solidFill>
                <a:latin typeface="+mj-lt"/>
              </a:rPr>
              <a:t>Site closures due to state mandate</a:t>
            </a:r>
          </a:p>
          <a:p>
            <a:pPr marL="914400" lvl="1" indent="-457200">
              <a:buFont typeface="Courier New" panose="02070309020205020404" pitchFamily="49" charset="0"/>
              <a:buChar char="o"/>
            </a:pPr>
            <a:r>
              <a:rPr lang="en-US" sz="2400" dirty="0">
                <a:solidFill>
                  <a:schemeClr val="tx1">
                    <a:lumMod val="75000"/>
                    <a:lumOff val="25000"/>
                  </a:schemeClr>
                </a:solidFill>
                <a:latin typeface="+mj-lt"/>
              </a:rPr>
              <a:t>Emergency stay-at-home order and Phase 1 &amp; 2 restrictions</a:t>
            </a:r>
          </a:p>
          <a:p>
            <a:pPr marL="1371600" lvl="2" indent="-457200">
              <a:buFont typeface="Wingdings" panose="05000000000000000000" pitchFamily="2" charset="2"/>
              <a:buChar char="§"/>
            </a:pPr>
            <a:r>
              <a:rPr lang="en-US" sz="2000" dirty="0">
                <a:solidFill>
                  <a:schemeClr val="tx1">
                    <a:lumMod val="75000"/>
                    <a:lumOff val="25000"/>
                  </a:schemeClr>
                </a:solidFill>
                <a:latin typeface="+mj-lt"/>
              </a:rPr>
              <a:t>In Phase 1, state and federal guidelines restricted non-essential visits and elective surgeries</a:t>
            </a:r>
          </a:p>
          <a:p>
            <a:pPr marL="1371600" lvl="2" indent="-457200">
              <a:buFont typeface="Wingdings" panose="05000000000000000000" pitchFamily="2" charset="2"/>
              <a:buChar char="§"/>
            </a:pPr>
            <a:r>
              <a:rPr lang="en-US" sz="2000" dirty="0">
                <a:solidFill>
                  <a:schemeClr val="tx1">
                    <a:lumMod val="75000"/>
                    <a:lumOff val="25000"/>
                  </a:schemeClr>
                </a:solidFill>
                <a:latin typeface="+mj-lt"/>
              </a:rPr>
              <a:t>In Phase 2, limits on capacity and allowed procedures</a:t>
            </a:r>
          </a:p>
          <a:p>
            <a:pPr marL="457200" indent="-457200">
              <a:buFont typeface="Arial" pitchFamily="34" charset="0"/>
              <a:buChar char="•"/>
            </a:pPr>
            <a:r>
              <a:rPr lang="en-US" sz="2800" b="1" dirty="0">
                <a:solidFill>
                  <a:schemeClr val="tx1">
                    <a:lumMod val="75000"/>
                    <a:lumOff val="25000"/>
                  </a:schemeClr>
                </a:solidFill>
                <a:latin typeface="+mj-lt"/>
              </a:rPr>
              <a:t>Sponsor-initiated study closures</a:t>
            </a:r>
          </a:p>
          <a:p>
            <a:pPr marL="914400" lvl="1" indent="-457200">
              <a:buFont typeface="Courier New" panose="02070309020205020404" pitchFamily="49" charset="0"/>
              <a:buChar char="o"/>
            </a:pPr>
            <a:r>
              <a:rPr lang="en-US" sz="2400" dirty="0">
                <a:solidFill>
                  <a:schemeClr val="tx1">
                    <a:lumMod val="75000"/>
                    <a:lumOff val="25000"/>
                  </a:schemeClr>
                </a:solidFill>
                <a:latin typeface="+mj-lt"/>
              </a:rPr>
              <a:t>Some study sponsors have their own guidelines for re-opening and proceeding with study visits, regardless of relaxed state restrictions</a:t>
            </a:r>
          </a:p>
          <a:p>
            <a:pPr marL="914400" lvl="1" indent="-457200">
              <a:buFont typeface="Courier New" panose="02070309020205020404" pitchFamily="49" charset="0"/>
              <a:buChar char="o"/>
            </a:pPr>
            <a:r>
              <a:rPr lang="en-US" sz="2400" dirty="0">
                <a:solidFill>
                  <a:schemeClr val="tx1">
                    <a:lumMod val="75000"/>
                    <a:lumOff val="25000"/>
                  </a:schemeClr>
                </a:solidFill>
                <a:latin typeface="+mj-lt"/>
              </a:rPr>
              <a:t>Must balance pressure from sponsors to re-open with compliance with local guidelines </a:t>
            </a:r>
          </a:p>
        </p:txBody>
      </p:sp>
    </p:spTree>
    <p:extLst>
      <p:ext uri="{BB962C8B-B14F-4D97-AF65-F5344CB8AC3E}">
        <p14:creationId xmlns:p14="http://schemas.microsoft.com/office/powerpoint/2010/main" val="4026738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a:solidFill>
                  <a:srgbClr val="0070C0"/>
                </a:solidFill>
                <a:latin typeface="+mj-lt"/>
              </a:rPr>
              <a:t>Travel Limitations</a:t>
            </a:r>
          </a:p>
        </p:txBody>
      </p:sp>
      <p:sp>
        <p:nvSpPr>
          <p:cNvPr id="4" name="TextBox 3"/>
          <p:cNvSpPr txBox="1"/>
          <p:nvPr/>
        </p:nvSpPr>
        <p:spPr>
          <a:xfrm>
            <a:off x="381000" y="1219200"/>
            <a:ext cx="6248400" cy="5447645"/>
          </a:xfrm>
          <a:prstGeom prst="rect">
            <a:avLst/>
          </a:prstGeom>
          <a:noFill/>
        </p:spPr>
        <p:txBody>
          <a:bodyPr wrap="square" rtlCol="0">
            <a:spAutoFit/>
          </a:bodyPr>
          <a:lstStyle/>
          <a:p>
            <a:pPr marL="457200" lvl="0" indent="-457200">
              <a:buFont typeface="Arial" pitchFamily="34" charset="0"/>
              <a:buChar char="•"/>
            </a:pPr>
            <a:r>
              <a:rPr lang="en-US" sz="2800" b="1" dirty="0">
                <a:solidFill>
                  <a:schemeClr val="tx1">
                    <a:lumMod val="75000"/>
                    <a:lumOff val="25000"/>
                  </a:schemeClr>
                </a:solidFill>
                <a:latin typeface="+mj-lt"/>
              </a:rPr>
              <a:t>Restricted travel</a:t>
            </a:r>
          </a:p>
          <a:p>
            <a:pPr marL="914400" lvl="1" indent="-457200">
              <a:buFont typeface="Courier New" panose="02070309020205020404" pitchFamily="49" charset="0"/>
              <a:buChar char="o"/>
            </a:pPr>
            <a:r>
              <a:rPr lang="en-US" sz="2400" dirty="0">
                <a:solidFill>
                  <a:schemeClr val="tx1">
                    <a:lumMod val="75000"/>
                    <a:lumOff val="25000"/>
                  </a:schemeClr>
                </a:solidFill>
                <a:latin typeface="+mj-lt"/>
              </a:rPr>
              <a:t>Restrictions for states or parishes considered “hot spots” with a high number of cases may prevent participants who must travel from attending study visits</a:t>
            </a:r>
          </a:p>
          <a:p>
            <a:pPr marL="1371600" lvl="2" indent="-457200">
              <a:buFont typeface="Wingdings" panose="05000000000000000000" pitchFamily="2" charset="2"/>
              <a:buChar char="§"/>
            </a:pPr>
            <a:r>
              <a:rPr lang="en-US" sz="2000" dirty="0">
                <a:solidFill>
                  <a:schemeClr val="tx1">
                    <a:lumMod val="75000"/>
                    <a:lumOff val="25000"/>
                  </a:schemeClr>
                </a:solidFill>
                <a:latin typeface="+mj-lt"/>
              </a:rPr>
              <a:t>This may lead to a need for participants to go to a local facility for safety labs </a:t>
            </a:r>
          </a:p>
          <a:p>
            <a:pPr marL="457200" indent="-457200">
              <a:buFont typeface="Arial" panose="020B0604020202020204" pitchFamily="34" charset="0"/>
              <a:buChar char="•"/>
            </a:pPr>
            <a:r>
              <a:rPr lang="en-US" sz="2800" b="1" dirty="0">
                <a:solidFill>
                  <a:schemeClr val="tx1">
                    <a:lumMod val="75000"/>
                    <a:lumOff val="25000"/>
                  </a:schemeClr>
                </a:solidFill>
                <a:latin typeface="+mj-lt"/>
              </a:rPr>
              <a:t>Virtual Visits</a:t>
            </a:r>
          </a:p>
          <a:p>
            <a:pPr marL="914400" lvl="1" indent="-457200">
              <a:buFont typeface="Courier New" panose="02070309020205020404" pitchFamily="49" charset="0"/>
              <a:buChar char="o"/>
            </a:pPr>
            <a:r>
              <a:rPr lang="en-US" sz="2400" dirty="0">
                <a:solidFill>
                  <a:schemeClr val="tx1">
                    <a:lumMod val="75000"/>
                    <a:lumOff val="25000"/>
                  </a:schemeClr>
                </a:solidFill>
                <a:latin typeface="+mj-lt"/>
              </a:rPr>
              <a:t>Visits may need to be completed over the phone or HIPAA compliant platform</a:t>
            </a:r>
          </a:p>
          <a:p>
            <a:pPr marL="1371600" lvl="2" indent="-457200">
              <a:buFont typeface="Wingdings" panose="05000000000000000000" pitchFamily="2" charset="2"/>
              <a:buChar char="§"/>
            </a:pPr>
            <a:r>
              <a:rPr lang="en-US" sz="2000" dirty="0">
                <a:solidFill>
                  <a:schemeClr val="tx1">
                    <a:lumMod val="75000"/>
                    <a:lumOff val="25000"/>
                  </a:schemeClr>
                </a:solidFill>
                <a:latin typeface="+mj-lt"/>
              </a:rPr>
              <a:t>Must check with IT to ensure the platforms are HIPAA compliant and set up properly. </a:t>
            </a:r>
          </a:p>
        </p:txBody>
      </p:sp>
      <p:pic>
        <p:nvPicPr>
          <p:cNvPr id="5" name="Picture 4">
            <a:extLst>
              <a:ext uri="{FF2B5EF4-FFF2-40B4-BE49-F238E27FC236}">
                <a16:creationId xmlns:a16="http://schemas.microsoft.com/office/drawing/2014/main" id="{F529D45E-701C-4AB8-877F-CB93BF4100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8702" y="1889756"/>
            <a:ext cx="2446697" cy="2148844"/>
          </a:xfrm>
          <a:prstGeom prst="rect">
            <a:avLst/>
          </a:prstGeom>
        </p:spPr>
      </p:pic>
    </p:spTree>
    <p:extLst>
      <p:ext uri="{BB962C8B-B14F-4D97-AF65-F5344CB8AC3E}">
        <p14:creationId xmlns:p14="http://schemas.microsoft.com/office/powerpoint/2010/main" val="948199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a:solidFill>
                  <a:srgbClr val="0070C0"/>
                </a:solidFill>
                <a:latin typeface="+mj-lt"/>
              </a:rPr>
              <a:t>Study Impacts</a:t>
            </a:r>
          </a:p>
        </p:txBody>
      </p:sp>
      <p:sp>
        <p:nvSpPr>
          <p:cNvPr id="4" name="TextBox 3"/>
          <p:cNvSpPr txBox="1"/>
          <p:nvPr/>
        </p:nvSpPr>
        <p:spPr>
          <a:xfrm>
            <a:off x="457200" y="1492508"/>
            <a:ext cx="8305800" cy="5755422"/>
          </a:xfrm>
          <a:prstGeom prst="rect">
            <a:avLst/>
          </a:prstGeom>
          <a:noFill/>
        </p:spPr>
        <p:txBody>
          <a:bodyPr wrap="square" rtlCol="0">
            <a:spAutoFit/>
          </a:bodyPr>
          <a:lstStyle/>
          <a:p>
            <a:pPr marL="457200" lvl="0" indent="-457200">
              <a:buFont typeface="Arial" pitchFamily="34" charset="0"/>
              <a:buChar char="•"/>
            </a:pPr>
            <a:r>
              <a:rPr lang="en-US" sz="2800" b="1" dirty="0">
                <a:solidFill>
                  <a:schemeClr val="tx1">
                    <a:lumMod val="75000"/>
                    <a:lumOff val="25000"/>
                  </a:schemeClr>
                </a:solidFill>
                <a:latin typeface="+mj-lt"/>
              </a:rPr>
              <a:t>Recruitment &amp; study visits</a:t>
            </a:r>
          </a:p>
          <a:p>
            <a:pPr marL="914400" lvl="1" indent="-457200">
              <a:buFont typeface="Courier New" panose="02070309020205020404" pitchFamily="49" charset="0"/>
              <a:buChar char="o"/>
            </a:pPr>
            <a:r>
              <a:rPr lang="en-US" sz="2400" dirty="0">
                <a:solidFill>
                  <a:schemeClr val="tx1">
                    <a:lumMod val="75000"/>
                    <a:lumOff val="25000"/>
                  </a:schemeClr>
                </a:solidFill>
                <a:latin typeface="+mj-lt"/>
              </a:rPr>
              <a:t>Not enough personnel to conduct study visits due to illness or need to quarantine as a result of possible exposure/contact tracing </a:t>
            </a:r>
          </a:p>
          <a:p>
            <a:pPr marL="914400" lvl="1" indent="-457200">
              <a:buFont typeface="Courier New" panose="02070309020205020404" pitchFamily="49" charset="0"/>
              <a:buChar char="o"/>
            </a:pPr>
            <a:r>
              <a:rPr lang="en-US" sz="2400" dirty="0">
                <a:solidFill>
                  <a:schemeClr val="tx1">
                    <a:lumMod val="75000"/>
                    <a:lumOff val="25000"/>
                  </a:schemeClr>
                </a:solidFill>
                <a:latin typeface="+mj-lt"/>
              </a:rPr>
              <a:t>Restrictions on capacity as mandated by state officials limit the number of exam rooms that can be in use</a:t>
            </a:r>
          </a:p>
          <a:p>
            <a:pPr marL="914400" lvl="1" indent="-457200">
              <a:buFont typeface="Courier New" panose="02070309020205020404" pitchFamily="49" charset="0"/>
              <a:buChar char="o"/>
            </a:pPr>
            <a:r>
              <a:rPr lang="en-US" sz="2400" dirty="0">
                <a:solidFill>
                  <a:schemeClr val="tx1">
                    <a:lumMod val="75000"/>
                    <a:lumOff val="25000"/>
                  </a:schemeClr>
                </a:solidFill>
                <a:latin typeface="+mj-lt"/>
              </a:rPr>
              <a:t>Institutions may resort to halting recruitment or temporarily closing down some studies to manage the load due to restrictions</a:t>
            </a:r>
          </a:p>
          <a:p>
            <a:pPr marL="914400" lvl="1" indent="-457200">
              <a:buFont typeface="Courier New" panose="02070309020205020404" pitchFamily="49" charset="0"/>
              <a:buChar char="o"/>
            </a:pPr>
            <a:r>
              <a:rPr lang="en-US" sz="2400" dirty="0">
                <a:solidFill>
                  <a:schemeClr val="tx1">
                    <a:lumMod val="75000"/>
                    <a:lumOff val="25000"/>
                  </a:schemeClr>
                </a:solidFill>
                <a:latin typeface="+mj-lt"/>
              </a:rPr>
              <a:t>PPE shortages and interruptions to the supply chain for investigational products and other clinical supplies may lead to inability to conduct study visits</a:t>
            </a:r>
          </a:p>
          <a:p>
            <a:pPr marL="914400" lvl="1" indent="-457200">
              <a:buFont typeface="Courier New" panose="02070309020205020404" pitchFamily="49" charset="0"/>
              <a:buChar char="o"/>
            </a:pPr>
            <a:endParaRPr lang="en-US" sz="2400" dirty="0">
              <a:solidFill>
                <a:schemeClr val="tx1">
                  <a:lumMod val="75000"/>
                  <a:lumOff val="25000"/>
                </a:schemeClr>
              </a:solidFill>
              <a:latin typeface="+mj-lt"/>
            </a:endParaRPr>
          </a:p>
          <a:p>
            <a:pPr marL="457200" indent="-457200">
              <a:buFont typeface="Arial" panose="020B0604020202020204" pitchFamily="34" charset="0"/>
              <a:buChar char="•"/>
            </a:pPr>
            <a:endParaRPr lang="en-US" sz="2800" b="1" dirty="0">
              <a:solidFill>
                <a:schemeClr val="tx1">
                  <a:lumMod val="75000"/>
                  <a:lumOff val="25000"/>
                </a:schemeClr>
              </a:solidFill>
              <a:latin typeface="+mj-lt"/>
            </a:endParaRPr>
          </a:p>
        </p:txBody>
      </p:sp>
    </p:spTree>
    <p:extLst>
      <p:ext uri="{BB962C8B-B14F-4D97-AF65-F5344CB8AC3E}">
        <p14:creationId xmlns:p14="http://schemas.microsoft.com/office/powerpoint/2010/main" val="3818618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a:solidFill>
                  <a:srgbClr val="0070C0"/>
                </a:solidFill>
                <a:latin typeface="+mj-lt"/>
              </a:rPr>
              <a:t>Study Impacts</a:t>
            </a:r>
          </a:p>
        </p:txBody>
      </p:sp>
      <p:sp>
        <p:nvSpPr>
          <p:cNvPr id="4" name="TextBox 3"/>
          <p:cNvSpPr txBox="1"/>
          <p:nvPr/>
        </p:nvSpPr>
        <p:spPr>
          <a:xfrm>
            <a:off x="457200" y="1492508"/>
            <a:ext cx="8305800" cy="4585871"/>
          </a:xfrm>
          <a:prstGeom prst="rect">
            <a:avLst/>
          </a:prstGeom>
          <a:noFill/>
        </p:spPr>
        <p:txBody>
          <a:bodyPr wrap="square" rtlCol="0">
            <a:spAutoFit/>
          </a:bodyPr>
          <a:lstStyle/>
          <a:p>
            <a:pPr marL="457200" lvl="0" indent="-457200">
              <a:buFont typeface="Arial" pitchFamily="34" charset="0"/>
              <a:buChar char="•"/>
            </a:pPr>
            <a:r>
              <a:rPr lang="en-US" sz="2800" b="1" dirty="0">
                <a:solidFill>
                  <a:schemeClr val="tx1">
                    <a:lumMod val="75000"/>
                    <a:lumOff val="25000"/>
                  </a:schemeClr>
                </a:solidFill>
                <a:latin typeface="+mj-lt"/>
              </a:rPr>
              <a:t>Limiting in-person visits</a:t>
            </a:r>
          </a:p>
          <a:p>
            <a:pPr marL="914400" lvl="1" indent="-457200">
              <a:buFont typeface="Courier New" panose="02070309020205020404" pitchFamily="49" charset="0"/>
              <a:buChar char="o"/>
            </a:pPr>
            <a:r>
              <a:rPr lang="en-US" sz="2400" dirty="0">
                <a:solidFill>
                  <a:schemeClr val="tx1">
                    <a:lumMod val="75000"/>
                    <a:lumOff val="25000"/>
                  </a:schemeClr>
                </a:solidFill>
                <a:latin typeface="+mj-lt"/>
              </a:rPr>
              <a:t>Stay-at-home orders issued by local government prevent in-person study visits from occurring </a:t>
            </a:r>
          </a:p>
          <a:p>
            <a:pPr marL="1371600" lvl="2" indent="-457200">
              <a:buFont typeface="Wingdings" panose="05000000000000000000" pitchFamily="2" charset="2"/>
              <a:buChar char="§"/>
            </a:pPr>
            <a:r>
              <a:rPr lang="en-US" sz="2000" dirty="0">
                <a:solidFill>
                  <a:schemeClr val="tx1">
                    <a:lumMod val="75000"/>
                    <a:lumOff val="25000"/>
                  </a:schemeClr>
                </a:solidFill>
                <a:latin typeface="+mj-lt"/>
              </a:rPr>
              <a:t>Out-of-window visits</a:t>
            </a:r>
          </a:p>
          <a:p>
            <a:pPr marL="1371600" lvl="2" indent="-457200">
              <a:buFont typeface="Wingdings" panose="05000000000000000000" pitchFamily="2" charset="2"/>
              <a:buChar char="§"/>
            </a:pPr>
            <a:r>
              <a:rPr lang="en-US" sz="2000" dirty="0">
                <a:solidFill>
                  <a:schemeClr val="tx1">
                    <a:lumMod val="75000"/>
                    <a:lumOff val="25000"/>
                  </a:schemeClr>
                </a:solidFill>
                <a:latin typeface="+mj-lt"/>
              </a:rPr>
              <a:t>Study drug delivery</a:t>
            </a:r>
          </a:p>
          <a:p>
            <a:pPr marL="1371600" lvl="2" indent="-457200">
              <a:buFont typeface="Wingdings" panose="05000000000000000000" pitchFamily="2" charset="2"/>
              <a:buChar char="§"/>
            </a:pPr>
            <a:r>
              <a:rPr lang="en-US" sz="2000" dirty="0">
                <a:solidFill>
                  <a:schemeClr val="tx1">
                    <a:lumMod val="75000"/>
                    <a:lumOff val="25000"/>
                  </a:schemeClr>
                </a:solidFill>
                <a:latin typeface="+mj-lt"/>
              </a:rPr>
              <a:t>Safety labs </a:t>
            </a:r>
          </a:p>
          <a:p>
            <a:pPr marL="914400" lvl="1" indent="-457200">
              <a:buFont typeface="Courier New" panose="02070309020205020404" pitchFamily="49" charset="0"/>
              <a:buChar char="o"/>
            </a:pPr>
            <a:r>
              <a:rPr lang="en-US" sz="2400" dirty="0">
                <a:solidFill>
                  <a:schemeClr val="tx1">
                    <a:lumMod val="75000"/>
                    <a:lumOff val="25000"/>
                  </a:schemeClr>
                </a:solidFill>
                <a:latin typeface="+mj-lt"/>
              </a:rPr>
              <a:t>These lead to protocol deviations and/or modifications</a:t>
            </a:r>
          </a:p>
          <a:p>
            <a:pPr marL="1371600" lvl="2" indent="-457200">
              <a:buFont typeface="Wingdings" panose="05000000000000000000" pitchFamily="2" charset="2"/>
              <a:buChar char="§"/>
            </a:pPr>
            <a:r>
              <a:rPr lang="en-US" sz="2000" dirty="0">
                <a:solidFill>
                  <a:schemeClr val="tx1">
                    <a:lumMod val="75000"/>
                    <a:lumOff val="25000"/>
                  </a:schemeClr>
                </a:solidFill>
                <a:latin typeface="+mj-lt"/>
              </a:rPr>
              <a:t>Institutions may be handling this differently, either requiring modifications or allowing flexibility with reporting deviations and COVID-related protocol changes</a:t>
            </a:r>
          </a:p>
          <a:p>
            <a:pPr marL="1371600" lvl="2" indent="-457200">
              <a:buFont typeface="Wingdings" panose="05000000000000000000" pitchFamily="2" charset="2"/>
              <a:buChar char="§"/>
            </a:pPr>
            <a:r>
              <a:rPr lang="en-US" sz="2000" dirty="0">
                <a:solidFill>
                  <a:schemeClr val="tx1">
                    <a:lumMod val="75000"/>
                    <a:lumOff val="25000"/>
                  </a:schemeClr>
                </a:solidFill>
                <a:latin typeface="+mj-lt"/>
              </a:rPr>
              <a:t>Check with your institution for its policy </a:t>
            </a:r>
          </a:p>
          <a:p>
            <a:pPr marL="457200" indent="-457200">
              <a:buFont typeface="Arial" panose="020B0604020202020204" pitchFamily="34" charset="0"/>
              <a:buChar char="•"/>
            </a:pPr>
            <a:endParaRPr lang="en-US" sz="2800" b="1" dirty="0">
              <a:solidFill>
                <a:schemeClr val="tx1">
                  <a:lumMod val="75000"/>
                  <a:lumOff val="25000"/>
                </a:schemeClr>
              </a:solidFill>
              <a:latin typeface="+mj-lt"/>
            </a:endParaRPr>
          </a:p>
        </p:txBody>
      </p:sp>
    </p:spTree>
    <p:extLst>
      <p:ext uri="{BB962C8B-B14F-4D97-AF65-F5344CB8AC3E}">
        <p14:creationId xmlns:p14="http://schemas.microsoft.com/office/powerpoint/2010/main" val="3731183221"/>
      </p:ext>
    </p:extLst>
  </p:cSld>
  <p:clrMapOvr>
    <a:masterClrMapping/>
  </p:clrMapOvr>
</p:sld>
</file>

<file path=ppt/theme/theme1.xml><?xml version="1.0" encoding="utf-8"?>
<a:theme xmlns:a="http://schemas.openxmlformats.org/drawingml/2006/main" name="5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
  <a:themeElements>
    <a:clrScheme name="2_Default Design 8">
      <a:dk1>
        <a:srgbClr val="808080"/>
      </a:dk1>
      <a:lt1>
        <a:srgbClr val="FFFFFF"/>
      </a:lt1>
      <a:dk2>
        <a:srgbClr val="0000CC"/>
      </a:dk2>
      <a:lt2>
        <a:srgbClr val="FFE701"/>
      </a:lt2>
      <a:accent1>
        <a:srgbClr val="00CC99"/>
      </a:accent1>
      <a:accent2>
        <a:srgbClr val="FFFFFF"/>
      </a:accent2>
      <a:accent3>
        <a:srgbClr val="AAAAE2"/>
      </a:accent3>
      <a:accent4>
        <a:srgbClr val="DADADA"/>
      </a:accent4>
      <a:accent5>
        <a:srgbClr val="AAE2CA"/>
      </a:accent5>
      <a:accent6>
        <a:srgbClr val="E7E7E7"/>
      </a:accent6>
      <a:hlink>
        <a:srgbClr val="CCCCFF"/>
      </a:hlink>
      <a:folHlink>
        <a:srgbClr val="B2B2B2"/>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Default Design 8">
        <a:dk1>
          <a:srgbClr val="808080"/>
        </a:dk1>
        <a:lt1>
          <a:srgbClr val="FFFFFF"/>
        </a:lt1>
        <a:dk2>
          <a:srgbClr val="0000CC"/>
        </a:dk2>
        <a:lt2>
          <a:srgbClr val="FFE701"/>
        </a:lt2>
        <a:accent1>
          <a:srgbClr val="00CC99"/>
        </a:accent1>
        <a:accent2>
          <a:srgbClr val="FFFFFF"/>
        </a:accent2>
        <a:accent3>
          <a:srgbClr val="AAAAE2"/>
        </a:accent3>
        <a:accent4>
          <a:srgbClr val="DADADA"/>
        </a:accent4>
        <a:accent5>
          <a:srgbClr val="AAE2CA"/>
        </a:accent5>
        <a:accent6>
          <a:srgbClr val="E7E7E7"/>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Default Design">
  <a:themeElements>
    <a:clrScheme name="2_Default Design 8">
      <a:dk1>
        <a:srgbClr val="808080"/>
      </a:dk1>
      <a:lt1>
        <a:srgbClr val="FFFFFF"/>
      </a:lt1>
      <a:dk2>
        <a:srgbClr val="0000CC"/>
      </a:dk2>
      <a:lt2>
        <a:srgbClr val="FFE701"/>
      </a:lt2>
      <a:accent1>
        <a:srgbClr val="00CC99"/>
      </a:accent1>
      <a:accent2>
        <a:srgbClr val="FFFFFF"/>
      </a:accent2>
      <a:accent3>
        <a:srgbClr val="AAAAE2"/>
      </a:accent3>
      <a:accent4>
        <a:srgbClr val="DADADA"/>
      </a:accent4>
      <a:accent5>
        <a:srgbClr val="AAE2CA"/>
      </a:accent5>
      <a:accent6>
        <a:srgbClr val="E7E7E7"/>
      </a:accent6>
      <a:hlink>
        <a:srgbClr val="CCCCFF"/>
      </a:hlink>
      <a:folHlink>
        <a:srgbClr val="B2B2B2"/>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Default Design 8">
        <a:dk1>
          <a:srgbClr val="808080"/>
        </a:dk1>
        <a:lt1>
          <a:srgbClr val="FFFFFF"/>
        </a:lt1>
        <a:dk2>
          <a:srgbClr val="0000CC"/>
        </a:dk2>
        <a:lt2>
          <a:srgbClr val="FFE701"/>
        </a:lt2>
        <a:accent1>
          <a:srgbClr val="00CC99"/>
        </a:accent1>
        <a:accent2>
          <a:srgbClr val="FFFFFF"/>
        </a:accent2>
        <a:accent3>
          <a:srgbClr val="AAAAE2"/>
        </a:accent3>
        <a:accent4>
          <a:srgbClr val="DADADA"/>
        </a:accent4>
        <a:accent5>
          <a:srgbClr val="AAE2CA"/>
        </a:accent5>
        <a:accent6>
          <a:srgbClr val="E7E7E7"/>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Default Design">
  <a:themeElements>
    <a:clrScheme name="2_Default Design 8">
      <a:dk1>
        <a:srgbClr val="808080"/>
      </a:dk1>
      <a:lt1>
        <a:srgbClr val="FFFFFF"/>
      </a:lt1>
      <a:dk2>
        <a:srgbClr val="0000CC"/>
      </a:dk2>
      <a:lt2>
        <a:srgbClr val="FFE701"/>
      </a:lt2>
      <a:accent1>
        <a:srgbClr val="00CC99"/>
      </a:accent1>
      <a:accent2>
        <a:srgbClr val="FFFFFF"/>
      </a:accent2>
      <a:accent3>
        <a:srgbClr val="AAAAE2"/>
      </a:accent3>
      <a:accent4>
        <a:srgbClr val="DADADA"/>
      </a:accent4>
      <a:accent5>
        <a:srgbClr val="AAE2CA"/>
      </a:accent5>
      <a:accent6>
        <a:srgbClr val="E7E7E7"/>
      </a:accent6>
      <a:hlink>
        <a:srgbClr val="CCCCFF"/>
      </a:hlink>
      <a:folHlink>
        <a:srgbClr val="B2B2B2"/>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Default Design 8">
        <a:dk1>
          <a:srgbClr val="808080"/>
        </a:dk1>
        <a:lt1>
          <a:srgbClr val="FFFFFF"/>
        </a:lt1>
        <a:dk2>
          <a:srgbClr val="0000CC"/>
        </a:dk2>
        <a:lt2>
          <a:srgbClr val="FFE701"/>
        </a:lt2>
        <a:accent1>
          <a:srgbClr val="00CC99"/>
        </a:accent1>
        <a:accent2>
          <a:srgbClr val="FFFFFF"/>
        </a:accent2>
        <a:accent3>
          <a:srgbClr val="AAAAE2"/>
        </a:accent3>
        <a:accent4>
          <a:srgbClr val="DADADA"/>
        </a:accent4>
        <a:accent5>
          <a:srgbClr val="AAE2CA"/>
        </a:accent5>
        <a:accent6>
          <a:srgbClr val="E7E7E7"/>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B9668D8B3D514996CD36EFA26CC4DA" ma:contentTypeVersion="19" ma:contentTypeDescription="Create a new document." ma:contentTypeScope="" ma:versionID="a8f95a6d4a66856990028423b7a76331">
  <xsd:schema xmlns:xsd="http://www.w3.org/2001/XMLSchema" xmlns:xs="http://www.w3.org/2001/XMLSchema" xmlns:p="http://schemas.microsoft.com/office/2006/metadata/properties" xmlns:ns2="304eb51c-7466-43eb-8ae9-45d773ecddeb" xmlns:ns3="c52014ad-e6c6-4b09-86b0-a3f2944d995f" targetNamespace="http://schemas.microsoft.com/office/2006/metadata/properties" ma:root="true" ma:fieldsID="7dab6e4df8a0cbd2e232472e0b0916cf" ns2:_="" ns3:_="">
    <xsd:import namespace="304eb51c-7466-43eb-8ae9-45d773ecddeb"/>
    <xsd:import namespace="c52014ad-e6c6-4b09-86b0-a3f2944d99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4eb51c-7466-43eb-8ae9-45d773ecddeb" elementFormDefault="qualified">
    <xsd:import namespace="http://schemas.microsoft.com/office/2006/documentManagement/types"/>
    <xsd:import namespace="http://schemas.microsoft.com/office/infopath/2007/PartnerControls"/>
    <xsd:element name="MediaServiceMetadata" ma:index="2" nillable="true" ma:displayName="MediaServiceMetadata" ma:description="" ma:hidden="true" ma:internalName="MediaServiceMetadata" ma:readOnly="true">
      <xsd:simpleType>
        <xsd:restriction base="dms:Note"/>
      </xsd:simpleType>
    </xsd:element>
    <xsd:element name="MediaServiceFastMetadata" ma:index="3" nillable="true" ma:displayName="MediaServiceFastMetadata" ma:description="" ma:hidden="true" ma:internalName="MediaServiceFastMetadata" ma:readOnly="true">
      <xsd:simpleType>
        <xsd:restriction base="dms:Note"/>
      </xsd:simpleType>
    </xsd:element>
    <xsd:element name="MediaServiceDateTaken" ma:index="4" nillable="true" ma:displayName="MediaServiceDateTaken" ma:description="" ma:hidden="true" ma:internalName="MediaServiceDateTaken" ma:readOnly="true">
      <xsd:simpleType>
        <xsd:restriction base="dms:Text"/>
      </xsd:simpleType>
    </xsd:element>
    <xsd:element name="MediaServiceAutoTags" ma:index="5" nillable="true" ma:displayName="MediaServiceAutoTags" ma:description="" ma:internalName="MediaServiceAutoTags" ma:readOnly="true">
      <xsd:simpleType>
        <xsd:restriction base="dms:Text"/>
      </xsd:simpleType>
    </xsd:element>
    <xsd:element name="MediaServiceLocation" ma:index="6"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52014ad-e6c6-4b09-86b0-a3f2944d995f"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MediaServiceAutoTags xmlns="304eb51c-7466-43eb-8ae9-45d773ecddeb" xsi:nil="true"/>
  </documentManagement>
</p:properties>
</file>

<file path=customXml/itemProps1.xml><?xml version="1.0" encoding="utf-8"?>
<ds:datastoreItem xmlns:ds="http://schemas.openxmlformats.org/officeDocument/2006/customXml" ds:itemID="{EEF4467A-4435-4702-832E-3CF6399EDD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4eb51c-7466-43eb-8ae9-45d773ecddeb"/>
    <ds:schemaRef ds:uri="c52014ad-e6c6-4b09-86b0-a3f2944d99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F0BA8C-21CD-4209-9D8A-C1543D29E754}">
  <ds:schemaRefs>
    <ds:schemaRef ds:uri="http://schemas.microsoft.com/sharepoint/v3/contenttype/forms"/>
  </ds:schemaRefs>
</ds:datastoreItem>
</file>

<file path=customXml/itemProps3.xml><?xml version="1.0" encoding="utf-8"?>
<ds:datastoreItem xmlns:ds="http://schemas.openxmlformats.org/officeDocument/2006/customXml" ds:itemID="{C8F959D7-8236-46E3-8659-F740EF7E01A9}">
  <ds:schemaRefs>
    <ds:schemaRef ds:uri="304eb51c-7466-43eb-8ae9-45d773ecddeb"/>
    <ds:schemaRef ds:uri="http://schemas.microsoft.com/office/2006/documentManagement/types"/>
    <ds:schemaRef ds:uri="http://purl.org/dc/terms/"/>
    <ds:schemaRef ds:uri="http://purl.org/dc/dcmitype/"/>
    <ds:schemaRef ds:uri="http://purl.org/dc/elements/1.1/"/>
    <ds:schemaRef ds:uri="http://www.w3.org/XML/1998/namespace"/>
    <ds:schemaRef ds:uri="http://schemas.microsoft.com/office/infopath/2007/PartnerControls"/>
    <ds:schemaRef ds:uri="http://schemas.openxmlformats.org/package/2006/metadata/core-properties"/>
    <ds:schemaRef ds:uri="c52014ad-e6c6-4b09-86b0-a3f2944d995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30502</TotalTime>
  <Words>1580</Words>
  <Application>Microsoft Office PowerPoint</Application>
  <PresentationFormat>On-screen Show (4:3)</PresentationFormat>
  <Paragraphs>176</Paragraphs>
  <Slides>27</Slides>
  <Notes>17</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27</vt:i4>
      </vt:variant>
    </vt:vector>
  </HeadingPairs>
  <TitlesOfParts>
    <vt:vector size="37" baseType="lpstr">
      <vt:lpstr>Arial</vt:lpstr>
      <vt:lpstr>Calibri</vt:lpstr>
      <vt:lpstr>Courier New</vt:lpstr>
      <vt:lpstr>Times New Roman</vt:lpstr>
      <vt:lpstr>Wingdings</vt:lpstr>
      <vt:lpstr>5_Default Design</vt:lpstr>
      <vt:lpstr>6_Default Design</vt:lpstr>
      <vt:lpstr>8_Default Design</vt:lpstr>
      <vt:lpstr>9_Default Design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dc:creator>
  <cp:lastModifiedBy>David Knight</cp:lastModifiedBy>
  <cp:revision>457</cp:revision>
  <dcterms:created xsi:type="dcterms:W3CDTF">2011-09-11T21:12:16Z</dcterms:created>
  <dcterms:modified xsi:type="dcterms:W3CDTF">2021-05-28T11:40:29Z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0x010100ABB9668D8B3D514996CD36EFA26CC4DA</vt:lpwstr>
  </property>
  <property fmtid="{D5CDD505-2E9C-101B-9397-08002B2CF9AE}" pid="3" name="FileLeafRef">
    <vt:lpwstr>General LA CaTS PowerPoint Template Feb 21_13.pptx</vt:lpwstr>
  </property>
</Properties>
</file>