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  <p:sldMasterId id="2147483716" r:id="rId5"/>
    <p:sldMasterId id="2147483720" r:id="rId6"/>
    <p:sldMasterId id="2147483722" r:id="rId7"/>
  </p:sldMasterIdLst>
  <p:notesMasterIdLst>
    <p:notesMasterId r:id="rId32"/>
  </p:notesMasterIdLst>
  <p:handoutMasterIdLst>
    <p:handoutMasterId r:id="rId33"/>
  </p:handoutMasterIdLst>
  <p:sldIdLst>
    <p:sldId id="313" r:id="rId8"/>
    <p:sldId id="371" r:id="rId9"/>
    <p:sldId id="373" r:id="rId10"/>
    <p:sldId id="418" r:id="rId11"/>
    <p:sldId id="374" r:id="rId12"/>
    <p:sldId id="419" r:id="rId13"/>
    <p:sldId id="420" r:id="rId14"/>
    <p:sldId id="421" r:id="rId15"/>
    <p:sldId id="422" r:id="rId16"/>
    <p:sldId id="423" r:id="rId17"/>
    <p:sldId id="424" r:id="rId18"/>
    <p:sldId id="425" r:id="rId19"/>
    <p:sldId id="426" r:id="rId20"/>
    <p:sldId id="427" r:id="rId21"/>
    <p:sldId id="428" r:id="rId22"/>
    <p:sldId id="429" r:id="rId23"/>
    <p:sldId id="430" r:id="rId24"/>
    <p:sldId id="431" r:id="rId25"/>
    <p:sldId id="432" r:id="rId26"/>
    <p:sldId id="433" r:id="rId27"/>
    <p:sldId id="434" r:id="rId28"/>
    <p:sldId id="435" r:id="rId29"/>
    <p:sldId id="436" r:id="rId30"/>
    <p:sldId id="437" r:id="rId31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FB"/>
    <a:srgbClr val="C09746"/>
    <a:srgbClr val="468F8E"/>
    <a:srgbClr val="003300"/>
    <a:srgbClr val="006600"/>
    <a:srgbClr val="3366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78388" autoAdjust="0"/>
  </p:normalViewPr>
  <p:slideViewPr>
    <p:cSldViewPr>
      <p:cViewPr>
        <p:scale>
          <a:sx n="90" d="100"/>
          <a:sy n="90" d="100"/>
        </p:scale>
        <p:origin x="-5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594" y="-90"/>
      </p:cViewPr>
      <p:guideLst>
        <p:guide orient="horz" pos="2928"/>
        <p:guide pos="216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C834ED3-BF64-4435-B727-52E72E6C6C1F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2450128-1431-44DE-AE3B-C5F4F718BF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89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6BA4C7-F2AA-4D7B-AF23-4D1B0791B372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6013" y="696913"/>
            <a:ext cx="4649787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823A3D-F4B7-4E41-98C7-15E2CE9EA0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2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3B56DC-FB6C-4106-9729-6D81257BD95F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165626-6FD7-47C3-BFA1-594B88DA6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182880" rIns="18288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Courier New" pitchFamily="49" charset="0"/>
        <a:buChar char="o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22860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22860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263525" y="1355725"/>
            <a:ext cx="8610600" cy="92075"/>
          </a:xfrm>
          <a:prstGeom prst="rect">
            <a:avLst/>
          </a:prstGeom>
          <a:gradFill rotWithShape="0">
            <a:gsLst>
              <a:gs pos="0">
                <a:srgbClr val="FE3E02"/>
              </a:gs>
              <a:gs pos="100000">
                <a:srgbClr val="FFE70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22860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263525" y="1355725"/>
            <a:ext cx="8610600" cy="92075"/>
          </a:xfrm>
          <a:prstGeom prst="rect">
            <a:avLst/>
          </a:prstGeom>
          <a:gradFill rotWithShape="0">
            <a:gsLst>
              <a:gs pos="0">
                <a:srgbClr val="FE3E02"/>
              </a:gs>
              <a:gs pos="100000">
                <a:srgbClr val="FFE70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writtenmaterialstoolkit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ancer.gov/cancertopics/cancerlibrary/clear-and-simple/page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fu.ca/~msevier/WebVocabularyProfilerCS.ht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xile.com/analyz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ha4health.org/default.aspx/MenuItemID/191/MenuGroup/_Home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cpfoundation.org/patients/guides.htm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3.parinc.com/products/product.asp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learhealthcommunication.com/physicians-providers/newest-vital-sign.html" TargetMode="External"/><Relationship Id="rId5" Type="http://schemas.openxmlformats.org/officeDocument/2006/relationships/hyperlink" Target="http://peppercornbooks.com/catalog" TargetMode="External"/><Relationship Id="rId4" Type="http://schemas.openxmlformats.org/officeDocument/2006/relationships/hyperlink" Target="mailto:tdavis1@lsuhsc.edu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entrez/utils/fref.fcgi?PrId=3051&amp;itool=AbstractPlus-def&amp;uid=16338915&amp;db=pubmed&amp;url=http://www.annfammed.org/cgi/pmidlookup?view=long&amp;pmid=16338915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nces.ed.gov/naal/factsheets.asp" TargetMode="External"/><Relationship Id="rId7" Type="http://schemas.openxmlformats.org/officeDocument/2006/relationships/hyperlink" Target="http://www.cdc.gov/healthliteracy/statedata/index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datacenter.kidscount.org/" TargetMode="External"/><Relationship Id="rId5" Type="http://schemas.openxmlformats.org/officeDocument/2006/relationships/hyperlink" Target="http://www.americashealthrankings.org/rankings" TargetMode="External"/><Relationship Id="rId4" Type="http://schemas.openxmlformats.org/officeDocument/2006/relationships/hyperlink" Target="http://nces.ed.gov/naal/saal.asp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iha4health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healthliteracyinstitute.net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iha4health.org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Tdavis1@lsuhsc.edu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Reyn1@lsuhsc.edu" TargetMode="External"/><Relationship Id="rId5" Type="http://schemas.openxmlformats.org/officeDocument/2006/relationships/hyperlink" Target="mailto:RRoss2@lsuhsc.edu" TargetMode="External"/><Relationship Id="rId4" Type="http://schemas.openxmlformats.org/officeDocument/2006/relationships/hyperlink" Target="mailto:Carnol@lsuhsc.ed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.gov/communication/HLactionpla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healthypeople.gov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hrq.gov/fund/informedconse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bu.edu/fammed/projectred/newtoolkit/" TargetMode="External"/><Relationship Id="rId4" Type="http://schemas.openxmlformats.org/officeDocument/2006/relationships/hyperlink" Target="http://www.ahrq.gov/qual/literacy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hrq.gov/qual/pharmlit/pharmtrain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health.gov/healthliteracyonline/Web_Guide_Health_Lit_Online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om.edu/Global/Perspectives/2012/HealthLitAttributes.asp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hsph.harvard.edu/healthliteracy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ealthliteracy.com/" TargetMode="External"/><Relationship Id="rId3" Type="http://schemas.openxmlformats.org/officeDocument/2006/relationships/hyperlink" Target="http://www.cdc.gov/healthliteracy" TargetMode="External"/><Relationship Id="rId7" Type="http://schemas.openxmlformats.org/officeDocument/2006/relationships/hyperlink" Target="http://www.hsph.harvard.edu/healthliteracy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chealthliteracy.org/" TargetMode="External"/><Relationship Id="rId5" Type="http://schemas.openxmlformats.org/officeDocument/2006/relationships/hyperlink" Target="http://www.nih.gov/icd/od/ocpl/resources/healthliteracyresearch.htm" TargetMode="External"/><Relationship Id="rId4" Type="http://schemas.openxmlformats.org/officeDocument/2006/relationships/hyperlink" Target="http://www.cdc.gov/healthliteracy/pdf/simply_put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.gov/communication/literacy/#tool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dc.gov/healthliteracy/pdf/olderadults.pdf" TargetMode="External"/><Relationship Id="rId4" Type="http://schemas.openxmlformats.org/officeDocument/2006/relationships/hyperlink" Target="http://www.med.unc.edu/aging/cgec/Health%20Literac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9281" y="264789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Helpful Health Literacy Resources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4338935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9746"/>
                </a:solidFill>
              </a:rPr>
              <a:t>Terry Davis, PhD</a:t>
            </a:r>
            <a:br>
              <a:rPr lang="en-US" sz="2400" b="1" dirty="0" smtClean="0">
                <a:solidFill>
                  <a:srgbClr val="C09746"/>
                </a:solidFill>
              </a:rPr>
            </a:br>
            <a:r>
              <a:rPr lang="en-US" sz="2400" b="1" dirty="0" smtClean="0">
                <a:solidFill>
                  <a:srgbClr val="C09746"/>
                </a:solidFill>
              </a:rPr>
              <a:t>Connie Arnold, PhD</a:t>
            </a:r>
            <a:endParaRPr lang="en-US" sz="2400" b="1" i="1" dirty="0" smtClean="0">
              <a:solidFill>
                <a:srgbClr val="C0974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681" y="318129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Toolkits, Websites, Conferences, State and National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371600"/>
            <a:ext cx="8382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b="1" dirty="0" smtClean="0">
                <a:latin typeface="+mj-lt"/>
              </a:rPr>
              <a:t>CMS (2011) </a:t>
            </a:r>
            <a:r>
              <a:rPr lang="en-US" sz="2000" b="1" dirty="0" smtClean="0">
                <a:latin typeface="+mj-lt"/>
              </a:rPr>
              <a:t/>
            </a:r>
            <a:br>
              <a:rPr lang="en-US" sz="2000" b="1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Toolkit for making written materials clear and effective</a:t>
            </a:r>
            <a:br>
              <a:rPr lang="en-US" sz="1600" dirty="0" smtClean="0">
                <a:latin typeface="+mj-lt"/>
              </a:rPr>
            </a:br>
            <a:r>
              <a:rPr lang="en-US" sz="1600" dirty="0">
                <a:latin typeface="+mj-lt"/>
                <a:hlinkClick r:id="rId3"/>
              </a:rPr>
              <a:t>https://www.cms.gov/writtenmaterialstoolkit/</a:t>
            </a:r>
            <a:r>
              <a:rPr lang="en-US" sz="1600" dirty="0">
                <a:latin typeface="+mj-lt"/>
              </a:rPr>
              <a:t> </a:t>
            </a: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b="1" dirty="0" smtClean="0">
                <a:latin typeface="+mj-lt"/>
                <a:cs typeface="Calibri" pitchFamily="34" charset="0"/>
              </a:rPr>
              <a:t>CDC </a:t>
            </a:r>
            <a:r>
              <a:rPr lang="en-US" b="1" dirty="0">
                <a:latin typeface="+mj-lt"/>
                <a:cs typeface="Calibri" pitchFamily="34" charset="0"/>
              </a:rPr>
              <a:t>(2007) </a:t>
            </a:r>
            <a:br>
              <a:rPr lang="en-US" b="1" dirty="0">
                <a:latin typeface="+mj-lt"/>
                <a:cs typeface="Calibri" pitchFamily="34" charset="0"/>
              </a:rPr>
            </a:br>
            <a:r>
              <a:rPr lang="en-US" sz="1600" i="1" dirty="0" smtClean="0">
                <a:latin typeface="+mj-lt"/>
                <a:cs typeface="Calibri" pitchFamily="34" charset="0"/>
              </a:rPr>
              <a:t>Simply </a:t>
            </a:r>
            <a:r>
              <a:rPr lang="en-US" sz="1600" i="1" dirty="0">
                <a:latin typeface="+mj-lt"/>
                <a:cs typeface="Calibri" pitchFamily="34" charset="0"/>
              </a:rPr>
              <a:t>Put: A guide for creating easy-to-read print materials that your audience will be able to read and use</a:t>
            </a:r>
            <a:r>
              <a:rPr lang="en-US" sz="1600" dirty="0">
                <a:latin typeface="+mj-lt"/>
                <a:cs typeface="Calibri" pitchFamily="34" charset="0"/>
              </a:rPr>
              <a:t>, 3</a:t>
            </a:r>
            <a:r>
              <a:rPr lang="en-US" sz="1600" baseline="30000" dirty="0">
                <a:latin typeface="+mj-lt"/>
                <a:cs typeface="Calibri" pitchFamily="34" charset="0"/>
              </a:rPr>
              <a:t>rd</a:t>
            </a:r>
            <a:r>
              <a:rPr lang="en-US" sz="1600" dirty="0">
                <a:latin typeface="+mj-lt"/>
                <a:cs typeface="Calibri" pitchFamily="34" charset="0"/>
              </a:rPr>
              <a:t> ed., </a:t>
            </a:r>
            <a:endParaRPr lang="en-US" sz="1600" dirty="0" smtClean="0">
              <a:latin typeface="+mj-lt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b="1" dirty="0" smtClean="0">
                <a:latin typeface="+mj-lt"/>
              </a:rPr>
              <a:t>NCI </a:t>
            </a:r>
            <a:r>
              <a:rPr lang="en-US" b="1" dirty="0">
                <a:latin typeface="+mj-lt"/>
              </a:rPr>
              <a:t>(2003)  </a:t>
            </a:r>
            <a:r>
              <a:rPr lang="en-US" sz="2000" b="1" dirty="0" smtClean="0">
                <a:latin typeface="+mj-lt"/>
              </a:rPr>
              <a:t/>
            </a:r>
            <a:br>
              <a:rPr lang="en-US" sz="2000" b="1" dirty="0" smtClean="0">
                <a:latin typeface="+mj-lt"/>
              </a:rPr>
            </a:br>
            <a:r>
              <a:rPr lang="en-US" sz="1600" i="1" dirty="0" smtClean="0">
                <a:latin typeface="+mj-lt"/>
              </a:rPr>
              <a:t>Clear </a:t>
            </a:r>
            <a:r>
              <a:rPr lang="en-US" sz="1600" i="1" dirty="0">
                <a:latin typeface="+mj-lt"/>
              </a:rPr>
              <a:t>and simple developing effective  print materials for low literacy </a:t>
            </a:r>
            <a:r>
              <a:rPr lang="en-US" sz="1600" i="1" dirty="0" smtClean="0">
                <a:latin typeface="+mj-lt"/>
              </a:rPr>
              <a:t>readers</a:t>
            </a:r>
            <a:br>
              <a:rPr lang="en-US" sz="1600" i="1" dirty="0" smtClean="0">
                <a:latin typeface="+mj-lt"/>
              </a:rPr>
            </a:br>
            <a:r>
              <a:rPr lang="en-US" sz="1600" dirty="0" smtClean="0">
                <a:latin typeface="+mj-lt"/>
                <a:hlinkClick r:id="rId4"/>
              </a:rPr>
              <a:t>http</a:t>
            </a:r>
            <a:r>
              <a:rPr lang="en-US" sz="1600" dirty="0">
                <a:latin typeface="+mj-lt"/>
                <a:hlinkClick r:id="rId4"/>
              </a:rPr>
              <a:t>://</a:t>
            </a:r>
            <a:r>
              <a:rPr lang="en-US" sz="1600" dirty="0" smtClean="0">
                <a:latin typeface="+mj-lt"/>
                <a:hlinkClick r:id="rId4"/>
              </a:rPr>
              <a:t>www.cancer.gov/cancertopics/cancerlibrary/clear-and-simple/page1</a:t>
            </a:r>
            <a:endParaRPr lang="en-US" dirty="0" smtClean="0">
              <a:latin typeface="+mj-lt"/>
            </a:endParaRP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dirty="0" smtClean="0">
                <a:latin typeface="+mj-lt"/>
              </a:rPr>
              <a:t>Seligman </a:t>
            </a:r>
            <a:r>
              <a:rPr lang="en-US" dirty="0">
                <a:latin typeface="+mj-lt"/>
              </a:rPr>
              <a:t>HK, Wallace AS, </a:t>
            </a:r>
            <a:r>
              <a:rPr lang="en-US" dirty="0" err="1">
                <a:latin typeface="+mj-lt"/>
              </a:rPr>
              <a:t>DeWalt</a:t>
            </a:r>
            <a:r>
              <a:rPr lang="en-US" dirty="0">
                <a:latin typeface="+mj-lt"/>
              </a:rPr>
              <a:t> DA, et al: (2007)  </a:t>
            </a:r>
            <a:r>
              <a:rPr lang="en-US" i="1" dirty="0">
                <a:latin typeface="+mj-lt"/>
              </a:rPr>
              <a:t>Developing low-literacy patient educational materials to facilitate behavior change. </a:t>
            </a:r>
            <a:r>
              <a:rPr lang="en-US" dirty="0">
                <a:latin typeface="+mj-lt"/>
              </a:rPr>
              <a:t>Am J Health </a:t>
            </a:r>
            <a:r>
              <a:rPr lang="en-US" dirty="0" err="1">
                <a:latin typeface="+mj-lt"/>
              </a:rPr>
              <a:t>Behav</a:t>
            </a:r>
            <a:r>
              <a:rPr lang="en-US" dirty="0">
                <a:latin typeface="+mj-lt"/>
              </a:rPr>
              <a:t>. Sep-Oct;31 </a:t>
            </a:r>
            <a:r>
              <a:rPr lang="en-US" dirty="0" err="1">
                <a:latin typeface="+mj-lt"/>
              </a:rPr>
              <a:t>Suppl</a:t>
            </a:r>
            <a:r>
              <a:rPr lang="en-US" dirty="0">
                <a:latin typeface="+mj-lt"/>
              </a:rPr>
              <a:t> 1:S69-78.</a:t>
            </a: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>
              <a:latin typeface="+mj-lt"/>
            </a:endParaRP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b="1" dirty="0">
              <a:latin typeface="+mj-lt"/>
              <a:ea typeface="Calibri" pitchFamily="34" charset="0"/>
              <a:cs typeface="Calibri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latin typeface="+mj-lt"/>
            </a:endParaRPr>
          </a:p>
          <a:p>
            <a:pPr marL="742950" lvl="1" indent="-28575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376535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Patient Education Development</a:t>
            </a:r>
          </a:p>
        </p:txBody>
      </p:sp>
    </p:spTree>
    <p:extLst>
      <p:ext uri="{BB962C8B-B14F-4D97-AF65-F5344CB8AC3E}">
        <p14:creationId xmlns:p14="http://schemas.microsoft.com/office/powerpoint/2010/main" val="152995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414076"/>
            <a:ext cx="838200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b="1" dirty="0" err="1" smtClean="0">
                <a:latin typeface="+mj-lt"/>
              </a:rPr>
              <a:t>Flesch</a:t>
            </a:r>
            <a:r>
              <a:rPr lang="en-US" b="1" dirty="0" smtClean="0">
                <a:latin typeface="+mj-lt"/>
              </a:rPr>
              <a:t> Kincaid Reading Level and </a:t>
            </a:r>
            <a:r>
              <a:rPr lang="en-US" b="1" dirty="0" err="1" smtClean="0">
                <a:latin typeface="+mj-lt"/>
              </a:rPr>
              <a:t>Fesch</a:t>
            </a:r>
            <a:r>
              <a:rPr lang="en-US" b="1" dirty="0" smtClean="0">
                <a:latin typeface="+mj-lt"/>
              </a:rPr>
              <a:t> Reading Ease:</a:t>
            </a:r>
          </a:p>
          <a:p>
            <a:pPr marL="742950" lvl="1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1600" dirty="0">
                <a:latin typeface="+mj-lt"/>
              </a:rPr>
              <a:t>Automatically bundled with Microsoft Word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1600" dirty="0">
                <a:latin typeface="+mj-lt"/>
              </a:rPr>
              <a:t>Tests sentence </a:t>
            </a:r>
            <a:r>
              <a:rPr lang="en-US" sz="1600" dirty="0" smtClean="0">
                <a:latin typeface="+mj-lt"/>
              </a:rPr>
              <a:t>complexity</a:t>
            </a:r>
            <a:br>
              <a:rPr lang="en-US" sz="1600" dirty="0" smtClean="0">
                <a:latin typeface="+mj-lt"/>
              </a:rPr>
            </a:br>
            <a:endParaRPr lang="en-US" sz="1600" dirty="0">
              <a:latin typeface="+mj-lt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b="1" dirty="0" smtClean="0">
                <a:latin typeface="+mj-lt"/>
              </a:rPr>
              <a:t>Vocabulary Profiler</a:t>
            </a:r>
          </a:p>
          <a:p>
            <a:pPr marL="742950" lvl="1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1600" dirty="0" smtClean="0">
                <a:latin typeface="+mj-lt"/>
                <a:cs typeface="Calibri" pitchFamily="34" charset="0"/>
              </a:rPr>
              <a:t>Helps </a:t>
            </a:r>
            <a:r>
              <a:rPr lang="en-US" sz="1600" dirty="0">
                <a:latin typeface="+mj-lt"/>
                <a:cs typeface="Calibri" pitchFamily="34" charset="0"/>
              </a:rPr>
              <a:t>determine uncommon </a:t>
            </a:r>
            <a:r>
              <a:rPr lang="en-US" sz="1600" dirty="0" smtClean="0">
                <a:latin typeface="+mj-lt"/>
                <a:cs typeface="Calibri" pitchFamily="34" charset="0"/>
              </a:rPr>
              <a:t>words</a:t>
            </a:r>
          </a:p>
          <a:p>
            <a:pPr marL="742950" lvl="1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1600" dirty="0" smtClean="0">
                <a:latin typeface="+mj-lt"/>
                <a:cs typeface="Calibri" pitchFamily="34" charset="0"/>
              </a:rPr>
              <a:t>Very </a:t>
            </a:r>
            <a:r>
              <a:rPr lang="en-US" sz="1600" dirty="0">
                <a:latin typeface="+mj-lt"/>
                <a:cs typeface="Calibri" pitchFamily="34" charset="0"/>
              </a:rPr>
              <a:t>useful for non-native English </a:t>
            </a:r>
            <a:r>
              <a:rPr lang="en-US" sz="1600" dirty="0" smtClean="0">
                <a:latin typeface="+mj-lt"/>
                <a:cs typeface="Calibri" pitchFamily="34" charset="0"/>
              </a:rPr>
              <a:t>speakers</a:t>
            </a:r>
          </a:p>
          <a:p>
            <a:pPr marL="742950" lvl="1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1600" b="1" dirty="0" smtClean="0">
                <a:latin typeface="+mj-lt"/>
                <a:cs typeface="Calibri" pitchFamily="34" charset="0"/>
                <a:hlinkClick r:id="rId3"/>
              </a:rPr>
              <a:t>http</a:t>
            </a:r>
            <a:r>
              <a:rPr lang="en-US" sz="1600" b="1" dirty="0">
                <a:latin typeface="+mj-lt"/>
                <a:cs typeface="Calibri" pitchFamily="34" charset="0"/>
                <a:hlinkClick r:id="rId3"/>
              </a:rPr>
              <a:t>://www.sfu.ca/~msevier/WebVocabularyProfilerCS.htm</a:t>
            </a:r>
            <a:r>
              <a:rPr lang="en-US" sz="1600" b="1" dirty="0">
                <a:latin typeface="+mj-lt"/>
                <a:cs typeface="Calibri" pitchFamily="34" charset="0"/>
              </a:rPr>
              <a:t> </a:t>
            </a:r>
            <a:endParaRPr lang="en-US" sz="1600" b="1" dirty="0" smtClean="0">
              <a:latin typeface="+mj-lt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b="1" dirty="0">
              <a:latin typeface="+mj-lt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b="1" dirty="0" smtClean="0">
              <a:latin typeface="+mj-lt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>
              <a:latin typeface="+mj-lt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b="1" dirty="0">
              <a:latin typeface="+mj-lt"/>
              <a:ea typeface="Calibri" pitchFamily="34" charset="0"/>
              <a:cs typeface="Calibri" pitchFamily="34" charset="0"/>
            </a:endParaRPr>
          </a:p>
          <a:p>
            <a:pPr marL="742950" lvl="1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latin typeface="+mj-lt"/>
            </a:endParaRPr>
          </a:p>
          <a:p>
            <a:pPr marL="742950" lvl="1" indent="-285750">
              <a:lnSpc>
                <a:spcPct val="200000"/>
              </a:lnSpc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Formula to Evaluate </a:t>
            </a:r>
            <a:br>
              <a:rPr lang="en-US" sz="2400" b="1" dirty="0" smtClean="0">
                <a:solidFill>
                  <a:srgbClr val="0070C0"/>
                </a:solidFill>
                <a:latin typeface="+mj-lt"/>
              </a:rPr>
            </a:b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Reading Level Written Materials</a:t>
            </a:r>
          </a:p>
        </p:txBody>
      </p:sp>
    </p:spTree>
    <p:extLst>
      <p:ext uri="{BB962C8B-B14F-4D97-AF65-F5344CB8AC3E}">
        <p14:creationId xmlns:p14="http://schemas.microsoft.com/office/powerpoint/2010/main" val="128164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454289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b="1" dirty="0">
                <a:latin typeface="+mj-lt"/>
              </a:rPr>
              <a:t>Lexile Level</a:t>
            </a:r>
          </a:p>
          <a:p>
            <a:pPr marL="742950" lvl="1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1600" dirty="0">
                <a:latin typeface="+mj-lt"/>
                <a:cs typeface="Calibri" pitchFamily="34" charset="0"/>
              </a:rPr>
              <a:t>Analyzes both sentence complexity and word frequency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1600" b="1" dirty="0">
                <a:latin typeface="+mj-lt"/>
                <a:cs typeface="Calibri" pitchFamily="34" charset="0"/>
                <a:hlinkClick r:id="rId3"/>
              </a:rPr>
              <a:t>http://www.lexile.com/analyzer/</a:t>
            </a:r>
            <a:r>
              <a:rPr lang="en-US" sz="1600" b="1" dirty="0">
                <a:latin typeface="+mj-lt"/>
                <a:cs typeface="Calibri" pitchFamily="34" charset="0"/>
              </a:rPr>
              <a:t> </a:t>
            </a:r>
            <a:r>
              <a:rPr lang="en-US" sz="1600" b="1" dirty="0" smtClean="0">
                <a:latin typeface="+mj-lt"/>
                <a:cs typeface="Calibri" pitchFamily="34" charset="0"/>
              </a:rPr>
              <a:t/>
            </a:r>
            <a:br>
              <a:rPr lang="en-US" sz="1600" b="1" dirty="0" smtClean="0">
                <a:latin typeface="+mj-lt"/>
                <a:cs typeface="Calibri" pitchFamily="34" charset="0"/>
              </a:rPr>
            </a:br>
            <a:endParaRPr lang="en-US" sz="1600" b="1" dirty="0">
              <a:latin typeface="+mj-lt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b="1" dirty="0">
                <a:latin typeface="+mj-lt"/>
                <a:cs typeface="Calibri" pitchFamily="34" charset="0"/>
              </a:rPr>
              <a:t>Fry Readability Formula</a:t>
            </a:r>
          </a:p>
          <a:p>
            <a:pPr marL="742950" lvl="1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1600" dirty="0">
                <a:latin typeface="+mj-lt"/>
              </a:rPr>
              <a:t>Randomly select three separate 100 word passages</a:t>
            </a:r>
          </a:p>
          <a:p>
            <a:pPr marL="742950" lvl="1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1600" dirty="0">
                <a:latin typeface="+mj-lt"/>
              </a:rPr>
              <a:t>Count the number of sentences in each 100 word sample to the nearest tenth</a:t>
            </a:r>
          </a:p>
          <a:p>
            <a:pPr marL="742950" lvl="1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1600" dirty="0">
                <a:latin typeface="+mj-lt"/>
              </a:rPr>
              <a:t>Count the number of syllables in each 100 word sample</a:t>
            </a:r>
          </a:p>
          <a:p>
            <a:pPr marL="742950" lvl="1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1600" dirty="0">
                <a:latin typeface="+mj-lt"/>
              </a:rPr>
              <a:t>Plot the average sentence length and the average number of syllables on a Fry Graph to determine the grade level</a:t>
            </a:r>
            <a:endParaRPr lang="en-US" sz="1600" dirty="0">
              <a:latin typeface="+mj-lt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b="1" dirty="0">
              <a:latin typeface="+mj-lt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b="1" dirty="0" smtClean="0">
              <a:latin typeface="+mj-lt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>
              <a:latin typeface="+mj-lt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b="1" dirty="0">
              <a:latin typeface="+mj-lt"/>
              <a:ea typeface="Calibri" pitchFamily="34" charset="0"/>
              <a:cs typeface="Calibri" pitchFamily="34" charset="0"/>
            </a:endParaRPr>
          </a:p>
          <a:p>
            <a:pPr marL="742950" lvl="1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latin typeface="+mj-lt"/>
            </a:endParaRPr>
          </a:p>
          <a:p>
            <a:pPr marL="742950" lvl="1" indent="-285750">
              <a:lnSpc>
                <a:spcPct val="200000"/>
              </a:lnSpc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Formula to Evaluate </a:t>
            </a:r>
            <a:br>
              <a:rPr lang="en-US" sz="2400" b="1" dirty="0" smtClean="0">
                <a:solidFill>
                  <a:srgbClr val="0070C0"/>
                </a:solidFill>
                <a:latin typeface="+mj-lt"/>
              </a:rPr>
            </a:b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Reading Level- Written Materials</a:t>
            </a:r>
          </a:p>
        </p:txBody>
      </p:sp>
    </p:spTree>
    <p:extLst>
      <p:ext uri="{BB962C8B-B14F-4D97-AF65-F5344CB8AC3E}">
        <p14:creationId xmlns:p14="http://schemas.microsoft.com/office/powerpoint/2010/main" val="28470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454289"/>
            <a:ext cx="8382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Osborn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H. (2004) Health Literacy from A to Z: Practical Ways to Communicate Your Health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Message.2004</a:t>
            </a:r>
          </a:p>
          <a:p>
            <a:pPr marL="342900" indent="-342900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sz="2000" dirty="0" smtClean="0"/>
              <a:t>Arnold </a:t>
            </a:r>
            <a:r>
              <a:rPr lang="en-US" sz="2000" dirty="0"/>
              <a:t>CL, Davis TC, </a:t>
            </a:r>
            <a:r>
              <a:rPr lang="en-US" sz="2000" dirty="0" err="1"/>
              <a:t>Ohene</a:t>
            </a:r>
            <a:r>
              <a:rPr lang="en-US" sz="2000" dirty="0"/>
              <a:t> </a:t>
            </a:r>
            <a:r>
              <a:rPr lang="en-US" sz="2000" dirty="0" err="1"/>
              <a:t>Frempong</a:t>
            </a:r>
            <a:r>
              <a:rPr lang="en-US" sz="2000" dirty="0"/>
              <a:t> J, et al (2006) : </a:t>
            </a:r>
            <a:r>
              <a:rPr lang="en-US" sz="2000" i="1" dirty="0"/>
              <a:t>Assessment of newborn screening parent education materials.</a:t>
            </a:r>
            <a:r>
              <a:rPr lang="en-US" sz="2000" dirty="0"/>
              <a:t> Pediatrics. </a:t>
            </a:r>
            <a:r>
              <a:rPr lang="en-US" sz="2000" dirty="0" smtClean="0"/>
              <a:t>2006;117:320-5</a:t>
            </a:r>
            <a:r>
              <a:rPr lang="en-US" sz="2000" i="1" dirty="0" smtClean="0"/>
              <a:t>.</a:t>
            </a:r>
          </a:p>
          <a:p>
            <a:pPr marL="342900" indent="-342900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Doak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CC. (1996) </a:t>
            </a:r>
            <a:r>
              <a:rPr lang="en-US" sz="2000" i="1" dirty="0">
                <a:latin typeface="Calibri" pitchFamily="34" charset="0"/>
                <a:cs typeface="Calibri" pitchFamily="34" charset="0"/>
              </a:rPr>
              <a:t>Teaching Patients With Low Literacy Skills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, 2</a:t>
            </a:r>
            <a:r>
              <a:rPr lang="en-US" sz="2000" baseline="30000" dirty="0">
                <a:latin typeface="Calibri" pitchFamily="34" charset="0"/>
                <a:cs typeface="Calibri" pitchFamily="34" charset="0"/>
              </a:rPr>
              <a:t>nd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ed.,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1996.</a:t>
            </a:r>
          </a:p>
          <a:p>
            <a:pPr marL="342900" indent="-342900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Rudd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R. (1994) </a:t>
            </a:r>
            <a:r>
              <a:rPr lang="en-US" sz="2000" i="1" dirty="0">
                <a:latin typeface="Calibri" pitchFamily="34" charset="0"/>
                <a:cs typeface="Calibri" pitchFamily="34" charset="0"/>
              </a:rPr>
              <a:t>Learner developed materials: An empowering product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. Health Education quarterly. (Fall) 1994.</a:t>
            </a: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b="1" dirty="0">
              <a:latin typeface="+mj-lt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b="1" dirty="0" smtClean="0">
              <a:latin typeface="+mj-lt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dirty="0">
              <a:latin typeface="+mj-lt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b="1" dirty="0">
              <a:latin typeface="+mj-lt"/>
              <a:ea typeface="Calibri" pitchFamily="34" charset="0"/>
              <a:cs typeface="Calibri" pitchFamily="34" charset="0"/>
            </a:endParaRPr>
          </a:p>
          <a:p>
            <a:pPr marL="742950" lvl="1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dirty="0" smtClean="0">
              <a:latin typeface="+mj-lt"/>
            </a:endParaRPr>
          </a:p>
          <a:p>
            <a:pPr marL="742950" lvl="1" indent="-285750">
              <a:lnSpc>
                <a:spcPct val="200000"/>
              </a:lnSpc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Checklists to Evaluate User-Friendliness (Suitability)</a:t>
            </a:r>
          </a:p>
        </p:txBody>
      </p:sp>
    </p:spTree>
    <p:extLst>
      <p:ext uri="{BB962C8B-B14F-4D97-AF65-F5344CB8AC3E}">
        <p14:creationId xmlns:p14="http://schemas.microsoft.com/office/powerpoint/2010/main" val="291724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295400"/>
            <a:ext cx="8382000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 smtClean="0">
                <a:latin typeface="+mj-lt"/>
                <a:cs typeface="Calibri" pitchFamily="34" charset="0"/>
              </a:rPr>
              <a:t>Institute for Healthcare Advancement</a:t>
            </a:r>
            <a:br>
              <a:rPr lang="en-US" b="1" dirty="0" smtClean="0">
                <a:latin typeface="+mj-lt"/>
                <a:cs typeface="Calibri" pitchFamily="34" charset="0"/>
              </a:rPr>
            </a:br>
            <a:r>
              <a:rPr lang="en-US" dirty="0">
                <a:latin typeface="+mj-lt"/>
                <a:hlinkClick r:id="rId3"/>
              </a:rPr>
              <a:t>www.iha4health.org/default.aspx/MenuItemID/191/MenuGroup</a:t>
            </a:r>
            <a:endParaRPr lang="en-US" b="1" dirty="0" smtClean="0">
              <a:latin typeface="+mj-lt"/>
              <a:cs typeface="Calibri" pitchFamily="34" charset="0"/>
            </a:endParaRPr>
          </a:p>
          <a:p>
            <a:pPr marL="800100" lvl="1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+mj-lt"/>
                <a:cs typeface="Calibri" pitchFamily="34" charset="0"/>
              </a:rPr>
              <a:t>7 easy to read, easy to use guides to better health</a:t>
            </a:r>
          </a:p>
          <a:p>
            <a:pPr marL="800100" lvl="1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+mj-lt"/>
                <a:cs typeface="Calibri" pitchFamily="34" charset="0"/>
              </a:rPr>
              <a:t>What to do…</a:t>
            </a:r>
          </a:p>
          <a:p>
            <a:pPr marL="1257300" lvl="2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+mj-lt"/>
                <a:cs typeface="Calibri" pitchFamily="34" charset="0"/>
              </a:rPr>
              <a:t>When your child gets sick</a:t>
            </a:r>
          </a:p>
          <a:p>
            <a:pPr marL="1257300" lvl="2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+mj-lt"/>
                <a:cs typeface="Calibri" pitchFamily="34" charset="0"/>
              </a:rPr>
              <a:t>When you’re having a baby</a:t>
            </a:r>
          </a:p>
          <a:p>
            <a:pPr marL="1257300" lvl="2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+mj-lt"/>
                <a:cs typeface="Calibri" pitchFamily="34" charset="0"/>
              </a:rPr>
              <a:t>For teen health</a:t>
            </a:r>
          </a:p>
          <a:p>
            <a:pPr marL="1257300" lvl="2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+mj-lt"/>
                <a:cs typeface="Calibri" pitchFamily="34" charset="0"/>
              </a:rPr>
              <a:t>For healthy teeth</a:t>
            </a:r>
          </a:p>
          <a:p>
            <a:pPr lvl="2">
              <a:spcBef>
                <a:spcPts val="600"/>
              </a:spcBef>
              <a:buClr>
                <a:srgbClr val="C09746"/>
              </a:buClr>
            </a:pPr>
            <a:endParaRPr lang="en-US" sz="1600" dirty="0">
              <a:latin typeface="+mj-lt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 smtClean="0">
                <a:latin typeface="+mj-lt"/>
                <a:cs typeface="Calibri" pitchFamily="34" charset="0"/>
              </a:rPr>
              <a:t>American College of Physicians</a:t>
            </a:r>
            <a:br>
              <a:rPr lang="en-US" b="1" dirty="0" smtClean="0">
                <a:latin typeface="+mj-lt"/>
                <a:cs typeface="Calibri" pitchFamily="34" charset="0"/>
              </a:rPr>
            </a:br>
            <a:r>
              <a:rPr lang="en-US" dirty="0" smtClean="0">
                <a:latin typeface="+mj-lt"/>
                <a:hlinkClick r:id="rId4"/>
              </a:rPr>
              <a:t>www.acpfoundation.org/patients/guides.htm</a:t>
            </a:r>
            <a:endParaRPr lang="en-US" dirty="0" smtClean="0">
              <a:latin typeface="+mj-lt"/>
            </a:endParaRPr>
          </a:p>
          <a:p>
            <a:pPr marL="800100" lvl="1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+mj-lt"/>
                <a:cs typeface="Calibri" pitchFamily="34" charset="0"/>
              </a:rPr>
              <a:t>Helpful ways to lose weight</a:t>
            </a:r>
          </a:p>
          <a:p>
            <a:pPr marL="800100" lvl="1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+mj-lt"/>
                <a:cs typeface="Calibri" pitchFamily="34" charset="0"/>
              </a:rPr>
              <a:t>Caring for your heart</a:t>
            </a:r>
            <a:br>
              <a:rPr lang="en-US" sz="1600" dirty="0" smtClean="0">
                <a:latin typeface="+mj-lt"/>
                <a:cs typeface="Calibri" pitchFamily="34" charset="0"/>
              </a:rPr>
            </a:br>
            <a:endParaRPr lang="en-US" sz="1600" dirty="0" smtClean="0">
              <a:latin typeface="+mj-lt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 smtClean="0">
                <a:latin typeface="+mj-lt"/>
                <a:cs typeface="Calibri" pitchFamily="34" charset="0"/>
              </a:rPr>
              <a:t>End of Life Decision Making</a:t>
            </a:r>
            <a:br>
              <a:rPr lang="en-US" b="1" dirty="0" smtClean="0">
                <a:latin typeface="+mj-lt"/>
                <a:cs typeface="Calibri" pitchFamily="34" charset="0"/>
              </a:rPr>
            </a:br>
            <a:r>
              <a:rPr lang="en-US" sz="1600" dirty="0" err="1" smtClean="0">
                <a:latin typeface="+mj-lt"/>
              </a:rPr>
              <a:t>Volandes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AE (2010) Medical Decision Making. 30(1):29-34</a:t>
            </a:r>
          </a:p>
          <a:p>
            <a:pPr marL="342900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endParaRPr lang="en-US" b="1" dirty="0" smtClean="0">
              <a:latin typeface="+mj-lt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b="1" dirty="0">
              <a:latin typeface="+mj-lt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b="1" dirty="0" smtClean="0">
              <a:latin typeface="+mj-lt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dirty="0">
              <a:latin typeface="+mj-lt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b="1" dirty="0">
              <a:latin typeface="+mj-lt"/>
              <a:ea typeface="Calibri" pitchFamily="34" charset="0"/>
              <a:cs typeface="Calibri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dirty="0" smtClean="0">
              <a:latin typeface="+mj-lt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452735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Patient Education Materials</a:t>
            </a:r>
          </a:p>
        </p:txBody>
      </p:sp>
      <p:sp>
        <p:nvSpPr>
          <p:cNvPr id="2" name="Rectangle 1"/>
          <p:cNvSpPr/>
          <p:nvPr/>
        </p:nvSpPr>
        <p:spPr>
          <a:xfrm>
            <a:off x="4038600" y="2438400"/>
            <a:ext cx="457200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57300" lvl="2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When your child has asthma</a:t>
            </a:r>
          </a:p>
          <a:p>
            <a:pPr marL="1257300" lvl="2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When your child is heavy</a:t>
            </a:r>
          </a:p>
          <a:p>
            <a:pPr marL="1257300" lvl="2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For senior health</a:t>
            </a:r>
          </a:p>
        </p:txBody>
      </p:sp>
      <p:sp>
        <p:nvSpPr>
          <p:cNvPr id="3" name="Rectangle 2"/>
          <p:cNvSpPr/>
          <p:nvPr/>
        </p:nvSpPr>
        <p:spPr>
          <a:xfrm>
            <a:off x="4495800" y="4953000"/>
            <a:ext cx="4572000" cy="6617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800100" lvl="1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Living with diabetes</a:t>
            </a:r>
          </a:p>
          <a:p>
            <a:pPr marL="800100" lvl="1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Living with COPD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5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344811"/>
            <a:ext cx="83820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b="1" dirty="0" smtClean="0">
                <a:latin typeface="+mj-lt"/>
              </a:rPr>
              <a:t>Many now referred to as HL tests</a:t>
            </a:r>
            <a:endParaRPr lang="en-US" b="1" dirty="0">
              <a:latin typeface="+mj-lt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b="1" dirty="0">
              <a:latin typeface="+mj-lt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b="1" dirty="0" smtClean="0">
              <a:latin typeface="+mj-lt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>
              <a:latin typeface="+mj-lt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b="1" dirty="0">
              <a:latin typeface="+mj-lt"/>
              <a:ea typeface="Calibri" pitchFamily="34" charset="0"/>
              <a:cs typeface="Calibri" pitchFamily="34" charset="0"/>
            </a:endParaRPr>
          </a:p>
          <a:p>
            <a:pPr marL="742950" lvl="1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latin typeface="+mj-lt"/>
            </a:endParaRPr>
          </a:p>
          <a:p>
            <a:pPr marL="742950" lvl="1" indent="-285750">
              <a:lnSpc>
                <a:spcPct val="200000"/>
              </a:lnSpc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Literacy Tests Cited In Literature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204975"/>
              </p:ext>
            </p:extLst>
          </p:nvPr>
        </p:nvGraphicFramePr>
        <p:xfrm>
          <a:off x="1371600" y="1849167"/>
          <a:ext cx="6858000" cy="44871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4938"/>
                <a:gridCol w="1231652"/>
                <a:gridCol w="3501410"/>
              </a:tblGrid>
              <a:tr h="3780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</a:rPr>
                        <a:t>TEST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</a:rPr>
                        <a:t>YEAR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</a:rPr>
                        <a:t>TYPE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27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smtClean="0">
                          <a:effectLst/>
                          <a:latin typeface="+mj-lt"/>
                        </a:rPr>
                        <a:t>WRAT</a:t>
                      </a:r>
                      <a:r>
                        <a:rPr lang="en-US" sz="1100" kern="1200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en-US" sz="1100" smtClean="0">
                          <a:effectLst/>
                          <a:latin typeface="+mj-lt"/>
                        </a:rPr>
                        <a:t>R3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65, 95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Word recognition, math, spelling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REALM*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91,93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Health word recognition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BFBFB"/>
                    </a:solidFill>
                  </a:tcPr>
                </a:tc>
              </a:tr>
              <a:tr h="467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TOFHLA*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95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Comprehension of health materials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7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S-TOFHLA*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99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Comprehension of 2 health forms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BFBFB"/>
                    </a:solidFill>
                  </a:tcPr>
                </a:tc>
              </a:tr>
              <a:tr h="467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N.V.S.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05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Comprehension, numeracy interpretation food label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7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REALM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R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03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Health word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recognition (11 words)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BFBFB"/>
                    </a:solidFill>
                  </a:tcPr>
                </a:tc>
              </a:tr>
              <a:tr h="467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REALM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– SF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06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Health word recognition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(7 2o4ds)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7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REALM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– Teen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06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Adolescent health word recognition</a:t>
                      </a:r>
                    </a:p>
                  </a:txBody>
                  <a:tcPr marL="68580" marR="68580" marT="0" marB="0" anchor="ctr">
                    <a:solidFill>
                      <a:srgbClr val="FBFBFB"/>
                    </a:solidFill>
                  </a:tcPr>
                </a:tc>
              </a:tr>
              <a:tr h="467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SAHLSA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O7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Spanish word recognition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and comprehension</a:t>
                      </a:r>
                      <a:endParaRPr lang="en-US" sz="11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00800" y="6400800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* Highly predictive of health outcomes.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6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520041"/>
            <a:ext cx="838200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 smtClean="0">
                <a:latin typeface="+mj-lt"/>
                <a:cs typeface="Calibri" pitchFamily="34" charset="0"/>
              </a:rPr>
              <a:t>How confident are you filling out medical forms by yourself?</a:t>
            </a:r>
            <a:br>
              <a:rPr lang="en-US" b="1" dirty="0" smtClean="0">
                <a:latin typeface="+mj-lt"/>
                <a:cs typeface="Calibri" pitchFamily="34" charset="0"/>
              </a:rPr>
            </a:br>
            <a:endParaRPr lang="en-US" dirty="0">
              <a:latin typeface="+mj-lt"/>
              <a:cs typeface="Calibri" pitchFamily="34" charset="0"/>
            </a:endParaRPr>
          </a:p>
          <a:p>
            <a:pPr algn="ctr">
              <a:spcBef>
                <a:spcPts val="600"/>
              </a:spcBef>
              <a:buClr>
                <a:srgbClr val="C09746"/>
              </a:buClr>
            </a:pPr>
            <a:r>
              <a:rPr lang="en-US" dirty="0" smtClean="0">
                <a:latin typeface="+mj-lt"/>
                <a:cs typeface="Calibri" pitchFamily="34" charset="0"/>
              </a:rPr>
              <a:t>Extremely – Quite A Bit – Somewhat – A Little Bit – Not At All</a:t>
            </a:r>
            <a:endParaRPr lang="en-US" dirty="0">
              <a:latin typeface="+mj-lt"/>
              <a:cs typeface="Calibri" pitchFamily="34" charset="0"/>
            </a:endParaRPr>
          </a:p>
          <a:p>
            <a:pPr algn="ctr">
              <a:spcBef>
                <a:spcPts val="600"/>
              </a:spcBef>
              <a:buClr>
                <a:srgbClr val="C09746"/>
              </a:buClr>
            </a:pPr>
            <a:r>
              <a:rPr lang="en-US" dirty="0" smtClean="0">
                <a:latin typeface="+mj-lt"/>
                <a:cs typeface="Calibri" pitchFamily="34" charset="0"/>
              </a:rPr>
              <a:t>( 0 )	     ( 1 )	            ( 2 )	  ( 3 )	        ( 4 )</a:t>
            </a:r>
            <a:r>
              <a:rPr lang="en-US" b="1" dirty="0" smtClean="0">
                <a:latin typeface="+mj-lt"/>
                <a:cs typeface="Calibri" pitchFamily="34" charset="0"/>
              </a:rPr>
              <a:t/>
            </a:r>
            <a:br>
              <a:rPr lang="en-US" b="1" dirty="0" smtClean="0">
                <a:latin typeface="+mj-lt"/>
                <a:cs typeface="Calibri" pitchFamily="34" charset="0"/>
              </a:rPr>
            </a:br>
            <a:endParaRPr lang="en-US" dirty="0" smtClean="0">
              <a:latin typeface="+mj-lt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35803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Qualitative Assessment for</a:t>
            </a:r>
          </a:p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Limited Health Literacy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45920" y="3815715"/>
            <a:ext cx="5852160" cy="9848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274320" bIns="182880" rtlCol="0" anchor="ctr" anchorCtr="0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A score of “somewhat” or lower is associated with limited health literacy</a:t>
            </a:r>
            <a:endParaRPr lang="en-US" sz="20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3400" y="6248400"/>
            <a:ext cx="594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j-lt"/>
              </a:rPr>
              <a:t>Chew L, et al: Validation of Screening Questions for Limited Health Literacy</a:t>
            </a:r>
          </a:p>
          <a:p>
            <a:r>
              <a:rPr lang="en-US" sz="1100" dirty="0" smtClean="0">
                <a:latin typeface="+mj-lt"/>
              </a:rPr>
              <a:t>in a Large VA Outpatient Population.  J Gen Intern Med. 23(5):561-6.</a:t>
            </a:r>
            <a:endParaRPr lang="en-US" sz="1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646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295400"/>
            <a:ext cx="83820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 smtClean="0">
                <a:latin typeface="+mj-lt"/>
              </a:rPr>
              <a:t>WRAT</a:t>
            </a:r>
            <a:br>
              <a:rPr lang="en-US" b="1" dirty="0" smtClean="0">
                <a:latin typeface="+mj-lt"/>
              </a:rPr>
            </a:br>
            <a:r>
              <a:rPr lang="en-US" sz="1600" dirty="0" smtClean="0">
                <a:latin typeface="+mj-lt"/>
                <a:hlinkClick r:id="rId3"/>
              </a:rPr>
              <a:t>http</a:t>
            </a:r>
            <a:r>
              <a:rPr lang="en-US" sz="1600" dirty="0">
                <a:latin typeface="+mj-lt"/>
                <a:hlinkClick r:id="rId3"/>
              </a:rPr>
              <a:t>://</a:t>
            </a:r>
            <a:r>
              <a:rPr lang="en-US" sz="1600" dirty="0" smtClean="0">
                <a:latin typeface="+mj-lt"/>
                <a:hlinkClick r:id="rId3"/>
              </a:rPr>
              <a:t>www3.parinc.com/products/product.aspx</a:t>
            </a:r>
            <a:endParaRPr lang="en-US" sz="1600" dirty="0" smtClean="0">
              <a:latin typeface="+mj-lt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 smtClean="0">
                <a:latin typeface="+mj-lt"/>
              </a:rPr>
              <a:t>REALM </a:t>
            </a:r>
            <a:r>
              <a:rPr lang="en-US" b="1" dirty="0">
                <a:latin typeface="+mj-lt"/>
              </a:rPr>
              <a:t>and </a:t>
            </a:r>
            <a:r>
              <a:rPr lang="en-US" b="1" dirty="0" smtClean="0">
                <a:latin typeface="+mj-lt"/>
              </a:rPr>
              <a:t>REALM-Teen</a:t>
            </a:r>
            <a:br>
              <a:rPr lang="en-US" b="1" dirty="0" smtClean="0">
                <a:latin typeface="+mj-lt"/>
              </a:rPr>
            </a:br>
            <a:r>
              <a:rPr lang="en-US" sz="1600" dirty="0" smtClean="0">
                <a:latin typeface="+mj-lt"/>
                <a:hlinkClick r:id="rId4"/>
              </a:rPr>
              <a:t>tdavis1@lsuhsc.edu</a:t>
            </a:r>
            <a:endParaRPr lang="en-US" sz="1600" dirty="0" smtClean="0">
              <a:latin typeface="+mj-lt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 smtClean="0">
                <a:latin typeface="+mj-lt"/>
              </a:rPr>
              <a:t>TOFHLA</a:t>
            </a:r>
            <a:r>
              <a:rPr lang="en-US" b="1" dirty="0">
                <a:latin typeface="+mj-lt"/>
              </a:rPr>
              <a:t/>
            </a:r>
            <a:br>
              <a:rPr lang="en-US" b="1" dirty="0">
                <a:latin typeface="+mj-lt"/>
              </a:rPr>
            </a:br>
            <a:r>
              <a:rPr lang="en-US" sz="1600" dirty="0" smtClean="0">
                <a:latin typeface="+mj-lt"/>
                <a:hlinkClick r:id="rId5"/>
              </a:rPr>
              <a:t>http</a:t>
            </a:r>
            <a:r>
              <a:rPr lang="en-US" sz="1600" dirty="0">
                <a:latin typeface="+mj-lt"/>
                <a:hlinkClick r:id="rId5"/>
              </a:rPr>
              <a:t>://</a:t>
            </a:r>
            <a:r>
              <a:rPr lang="en-US" sz="1600" dirty="0" smtClean="0">
                <a:latin typeface="+mj-lt"/>
                <a:hlinkClick r:id="rId5"/>
              </a:rPr>
              <a:t>peppercornbooks.com/catalog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 smtClean="0">
                <a:latin typeface="+mj-lt"/>
              </a:rPr>
              <a:t>NVS</a:t>
            </a:r>
            <a:br>
              <a:rPr lang="en-US" b="1" dirty="0" smtClean="0">
                <a:latin typeface="+mj-lt"/>
              </a:rPr>
            </a:br>
            <a:r>
              <a:rPr lang="en-US" sz="1600" dirty="0" smtClean="0">
                <a:latin typeface="+mj-lt"/>
                <a:hlinkClick r:id="rId6"/>
              </a:rPr>
              <a:t>http</a:t>
            </a:r>
            <a:r>
              <a:rPr lang="en-US" sz="1600" dirty="0">
                <a:latin typeface="+mj-lt"/>
                <a:hlinkClick r:id="rId6"/>
              </a:rPr>
              <a:t>://www.clearhealthcommunication.com/physicians-providers/newest-vital-sign.html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endParaRPr lang="en-US" sz="1600" b="1" dirty="0" smtClean="0">
              <a:latin typeface="+mj-lt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sz="1600" b="1" dirty="0">
              <a:latin typeface="+mj-lt"/>
              <a:cs typeface="Calibri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452735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Ordering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273716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454289"/>
            <a:ext cx="8382000" cy="4804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dirty="0" smtClean="0">
                <a:latin typeface="+mj-lt"/>
                <a:cs typeface="Arial" pitchFamily="34" charset="0"/>
              </a:rPr>
              <a:t>Davis </a:t>
            </a:r>
            <a:r>
              <a:rPr lang="en-US" dirty="0">
                <a:latin typeface="+mj-lt"/>
                <a:cs typeface="Arial" pitchFamily="34" charset="0"/>
              </a:rPr>
              <a:t>T, </a:t>
            </a:r>
            <a:r>
              <a:rPr lang="en-US" dirty="0" err="1">
                <a:latin typeface="+mj-lt"/>
                <a:cs typeface="Arial" pitchFamily="34" charset="0"/>
              </a:rPr>
              <a:t>Kennen</a:t>
            </a:r>
            <a:r>
              <a:rPr lang="en-US" dirty="0">
                <a:latin typeface="+mj-lt"/>
                <a:cs typeface="Arial" pitchFamily="34" charset="0"/>
              </a:rPr>
              <a:t> EM, </a:t>
            </a:r>
            <a:r>
              <a:rPr lang="en-US" dirty="0" err="1">
                <a:latin typeface="+mj-lt"/>
                <a:cs typeface="Arial" pitchFamily="34" charset="0"/>
              </a:rPr>
              <a:t>Gazmararian</a:t>
            </a:r>
            <a:r>
              <a:rPr lang="en-US" dirty="0">
                <a:latin typeface="+mj-lt"/>
                <a:cs typeface="Arial" pitchFamily="34" charset="0"/>
              </a:rPr>
              <a:t> JA, Williams MV. Literacy testing in health care research. In: Schwartzberg JG, </a:t>
            </a:r>
            <a:r>
              <a:rPr lang="en-US" dirty="0" err="1">
                <a:latin typeface="+mj-lt"/>
                <a:cs typeface="Arial" pitchFamily="34" charset="0"/>
              </a:rPr>
              <a:t>VanGeest</a:t>
            </a:r>
            <a:r>
              <a:rPr lang="en-US" dirty="0">
                <a:latin typeface="+mj-lt"/>
                <a:cs typeface="Arial" pitchFamily="34" charset="0"/>
              </a:rPr>
              <a:t> JB, Wang CC, eds. </a:t>
            </a:r>
            <a:r>
              <a:rPr lang="en-US" i="1" dirty="0">
                <a:latin typeface="+mj-lt"/>
                <a:cs typeface="Arial" pitchFamily="34" charset="0"/>
              </a:rPr>
              <a:t>Understanding health literacy: Implications for medicine and public health</a:t>
            </a:r>
            <a:r>
              <a:rPr lang="en-US" dirty="0">
                <a:latin typeface="+mj-lt"/>
                <a:cs typeface="Arial" pitchFamily="34" charset="0"/>
              </a:rPr>
              <a:t>. United States of America: AMA Press; 2005: </a:t>
            </a:r>
            <a:r>
              <a:rPr lang="en-US" dirty="0" smtClean="0">
                <a:latin typeface="+mj-lt"/>
                <a:cs typeface="Arial" pitchFamily="34" charset="0"/>
              </a:rPr>
              <a:t>157-179</a:t>
            </a:r>
          </a:p>
          <a:p>
            <a:pPr marL="342900" indent="-342900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dirty="0" err="1" smtClean="0">
                <a:latin typeface="+mj-lt"/>
                <a:cs typeface="Arial" pitchFamily="34" charset="0"/>
              </a:rPr>
              <a:t>Berkman</a:t>
            </a:r>
            <a:r>
              <a:rPr lang="en-US" dirty="0" smtClean="0">
                <a:latin typeface="+mj-lt"/>
                <a:cs typeface="Arial" pitchFamily="34" charset="0"/>
              </a:rPr>
              <a:t> </a:t>
            </a:r>
            <a:r>
              <a:rPr lang="en-US" dirty="0">
                <a:latin typeface="+mj-lt"/>
                <a:cs typeface="Arial" pitchFamily="34" charset="0"/>
              </a:rPr>
              <a:t>N, </a:t>
            </a:r>
            <a:r>
              <a:rPr lang="en-US" b="1" dirty="0">
                <a:latin typeface="+mj-lt"/>
                <a:cs typeface="Arial" pitchFamily="34" charset="0"/>
              </a:rPr>
              <a:t>Davis TC,</a:t>
            </a:r>
            <a:r>
              <a:rPr lang="en-US" dirty="0">
                <a:latin typeface="+mj-lt"/>
                <a:cs typeface="Arial" pitchFamily="34" charset="0"/>
              </a:rPr>
              <a:t> McCormack L. Health Literacy: What is it? </a:t>
            </a:r>
            <a:r>
              <a:rPr lang="en-US" i="1" dirty="0">
                <a:latin typeface="+mj-lt"/>
                <a:cs typeface="Arial" pitchFamily="34" charset="0"/>
              </a:rPr>
              <a:t>Journal of Health Communication </a:t>
            </a:r>
            <a:r>
              <a:rPr lang="en-US" dirty="0">
                <a:latin typeface="+mj-lt"/>
                <a:cs typeface="Arial" pitchFamily="34" charset="0"/>
              </a:rPr>
              <a:t>2010; </a:t>
            </a:r>
            <a:r>
              <a:rPr lang="en-US" dirty="0" smtClean="0">
                <a:latin typeface="+mj-lt"/>
                <a:cs typeface="Arial" pitchFamily="34" charset="0"/>
              </a:rPr>
              <a:t>15(S2)</a:t>
            </a:r>
          </a:p>
          <a:p>
            <a:pPr marL="342900" indent="-342900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dirty="0" smtClean="0">
                <a:latin typeface="+mj-lt"/>
                <a:cs typeface="Arial" pitchFamily="34" charset="0"/>
              </a:rPr>
              <a:t>White </a:t>
            </a:r>
            <a:r>
              <a:rPr lang="en-US" dirty="0">
                <a:latin typeface="+mj-lt"/>
                <a:cs typeface="Arial" pitchFamily="34" charset="0"/>
              </a:rPr>
              <a:t>S. Assessing the Nation’s Health Literacy: Key concepts and findings of the National Assessment of Adult Literacy (NAAL). AMA Foundation, 2008</a:t>
            </a: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b="1" dirty="0">
              <a:latin typeface="+mj-lt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b="1" dirty="0" smtClean="0">
              <a:latin typeface="+mj-lt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dirty="0">
              <a:latin typeface="+mj-lt"/>
            </a:endParaRPr>
          </a:p>
          <a:p>
            <a:pPr marL="285750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b="1" dirty="0">
              <a:latin typeface="+mj-lt"/>
              <a:ea typeface="Calibri" pitchFamily="34" charset="0"/>
              <a:cs typeface="Calibri" pitchFamily="34" charset="0"/>
            </a:endParaRPr>
          </a:p>
          <a:p>
            <a:pPr marL="742950" lvl="1" indent="-285750"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dirty="0" smtClean="0">
              <a:latin typeface="+mj-lt"/>
            </a:endParaRPr>
          </a:p>
          <a:p>
            <a:pPr marL="742950" lvl="1" indent="-285750">
              <a:lnSpc>
                <a:spcPct val="200000"/>
              </a:lnSpc>
              <a:spcBef>
                <a:spcPts val="600"/>
              </a:spcBef>
              <a:buClr>
                <a:srgbClr val="C09746"/>
              </a:buClr>
              <a:buSzPct val="120000"/>
              <a:buFont typeface="Wingdings" pitchFamily="2" charset="2"/>
              <a:buChar char="Ø"/>
              <a:tabLst>
                <a:tab pos="685800" algn="l"/>
              </a:tabLs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Key Testing References</a:t>
            </a:r>
          </a:p>
        </p:txBody>
      </p:sp>
    </p:spTree>
    <p:extLst>
      <p:ext uri="{BB962C8B-B14F-4D97-AF65-F5344CB8AC3E}">
        <p14:creationId xmlns:p14="http://schemas.microsoft.com/office/powerpoint/2010/main" val="414289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295400"/>
            <a:ext cx="8382000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 smtClean="0">
                <a:latin typeface="+mj-lt"/>
              </a:rPr>
              <a:t>REALM</a:t>
            </a:r>
            <a:br>
              <a:rPr lang="en-US" b="1" dirty="0" smtClean="0">
                <a:latin typeface="+mj-lt"/>
              </a:rPr>
            </a:br>
            <a:r>
              <a:rPr lang="en-US" sz="1600" dirty="0" smtClean="0">
                <a:latin typeface="Arial" charset="0"/>
              </a:rPr>
              <a:t>Davis </a:t>
            </a:r>
            <a:r>
              <a:rPr lang="en-US" sz="1600" dirty="0">
                <a:latin typeface="Arial" charset="0"/>
              </a:rPr>
              <a:t>TC, et al. Rapid Estimate of Adult Literacy in Medicine: A shortened screening instrument. </a:t>
            </a:r>
            <a:r>
              <a:rPr lang="en-US" sz="1600" dirty="0" err="1">
                <a:latin typeface="Arial" charset="0"/>
              </a:rPr>
              <a:t>Fam</a:t>
            </a:r>
            <a:r>
              <a:rPr lang="en-US" sz="1600" dirty="0">
                <a:latin typeface="Arial" charset="0"/>
              </a:rPr>
              <a:t> Med 1993;25(6):256-60</a:t>
            </a:r>
            <a:r>
              <a:rPr lang="en-US" sz="1600" dirty="0" smtClean="0">
                <a:latin typeface="Arial" charset="0"/>
              </a:rPr>
              <a:t>.</a:t>
            </a:r>
            <a:endParaRPr lang="en-US" sz="1600" b="1" dirty="0" smtClean="0">
              <a:latin typeface="+mj-lt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 smtClean="0">
                <a:latin typeface="+mj-lt"/>
              </a:rPr>
              <a:t>TOFHLA</a:t>
            </a:r>
            <a:br>
              <a:rPr lang="en-US" b="1" dirty="0" smtClean="0">
                <a:latin typeface="+mj-lt"/>
              </a:rPr>
            </a:br>
            <a:r>
              <a:rPr lang="en-US" sz="1600" dirty="0">
                <a:latin typeface="Arial" charset="0"/>
              </a:rPr>
              <a:t>Parker RM, et al. The test of functional health literacy in adults: a new instrument for measuring patients’ literacy skills. J Gen Intern Med. 1995;10:537-541</a:t>
            </a:r>
            <a:r>
              <a:rPr lang="en-US" sz="1600" dirty="0" smtClean="0">
                <a:latin typeface="Arial" charset="0"/>
              </a:rPr>
              <a:t>.</a:t>
            </a:r>
            <a:endParaRPr lang="en-US" sz="1600" b="1" dirty="0" smtClean="0">
              <a:latin typeface="+mj-lt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 smtClean="0">
                <a:latin typeface="+mj-lt"/>
              </a:rPr>
              <a:t>REALM – R</a:t>
            </a:r>
            <a:br>
              <a:rPr lang="en-US" b="1" dirty="0" smtClean="0">
                <a:latin typeface="+mj-lt"/>
              </a:rPr>
            </a:br>
            <a:r>
              <a:rPr lang="en-US" sz="1600" dirty="0">
                <a:latin typeface="Arial" charset="0"/>
              </a:rPr>
              <a:t>Bass PF, et al. Residents' ability to identify patients with poor literacy skills. </a:t>
            </a:r>
            <a:r>
              <a:rPr lang="en-US" sz="1600" dirty="0" err="1">
                <a:latin typeface="Arial" charset="0"/>
              </a:rPr>
              <a:t>Acad</a:t>
            </a:r>
            <a:r>
              <a:rPr lang="en-US" sz="1600" dirty="0">
                <a:latin typeface="Arial" charset="0"/>
              </a:rPr>
              <a:t> Med. 2002 Oct;77(10):1039-41</a:t>
            </a:r>
            <a:r>
              <a:rPr lang="en-US" sz="1600" dirty="0" smtClean="0">
                <a:latin typeface="Arial" charset="0"/>
              </a:rPr>
              <a:t>.</a:t>
            </a:r>
            <a:endParaRPr lang="en-US" sz="1600" b="1" dirty="0" smtClean="0">
              <a:latin typeface="+mj-lt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452735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Original Citations for Test</a:t>
            </a:r>
          </a:p>
        </p:txBody>
      </p:sp>
    </p:spTree>
    <p:extLst>
      <p:ext uri="{BB962C8B-B14F-4D97-AF65-F5344CB8AC3E}">
        <p14:creationId xmlns:p14="http://schemas.microsoft.com/office/powerpoint/2010/main" val="232250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40502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Content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8305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lvl="1" indent="-400050">
              <a:lnSpc>
                <a:spcPct val="150000"/>
              </a:lnSpc>
              <a:buClr>
                <a:srgbClr val="C09746"/>
              </a:buClr>
              <a:buSzPct val="12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Health Literacy Research References (3 - 4)</a:t>
            </a:r>
          </a:p>
          <a:p>
            <a:pPr marL="857250" lvl="1" indent="-400050">
              <a:lnSpc>
                <a:spcPct val="150000"/>
              </a:lnSpc>
              <a:buClr>
                <a:srgbClr val="C09746"/>
              </a:buClr>
              <a:buSzPct val="12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Health Literacy Toolkits (5 – 6)</a:t>
            </a:r>
          </a:p>
          <a:p>
            <a:pPr marL="857250" lvl="1" indent="-400050">
              <a:lnSpc>
                <a:spcPct val="150000"/>
              </a:lnSpc>
              <a:buClr>
                <a:srgbClr val="C09746"/>
              </a:buClr>
              <a:buSzPct val="12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Health Literacy Resources for Healthcare Organizations (7)</a:t>
            </a:r>
          </a:p>
          <a:p>
            <a:pPr marL="857250" lvl="1" indent="-400050">
              <a:lnSpc>
                <a:spcPct val="150000"/>
              </a:lnSpc>
              <a:buClr>
                <a:srgbClr val="C09746"/>
              </a:buClr>
              <a:buSzPct val="12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Health Literacy Websites (8 – 9)</a:t>
            </a:r>
          </a:p>
          <a:p>
            <a:pPr marL="857250" lvl="1" indent="-400050">
              <a:lnSpc>
                <a:spcPct val="150000"/>
              </a:lnSpc>
              <a:buClr>
                <a:srgbClr val="C09746"/>
              </a:buClr>
              <a:buSzPct val="12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Patient Education Development (10)</a:t>
            </a:r>
          </a:p>
          <a:p>
            <a:pPr marL="857250" lvl="1" indent="-400050">
              <a:lnSpc>
                <a:spcPct val="150000"/>
              </a:lnSpc>
              <a:buClr>
                <a:srgbClr val="C09746"/>
              </a:buClr>
              <a:buSzPct val="12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Formula to Evaluate Reading Level – Written Materials (11 – 12)</a:t>
            </a:r>
          </a:p>
          <a:p>
            <a:pPr marL="857250" lvl="1" indent="-400050">
              <a:lnSpc>
                <a:spcPct val="150000"/>
              </a:lnSpc>
              <a:buClr>
                <a:srgbClr val="C09746"/>
              </a:buClr>
              <a:buSzPct val="12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Patient Education Materials (13)</a:t>
            </a:r>
          </a:p>
          <a:p>
            <a:pPr marL="857250" lvl="1" indent="-400050">
              <a:lnSpc>
                <a:spcPct val="150000"/>
              </a:lnSpc>
              <a:buClr>
                <a:srgbClr val="C09746"/>
              </a:buClr>
              <a:buSzPct val="12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Literacy Tests Cited in Literature (14 – 15)</a:t>
            </a:r>
          </a:p>
          <a:p>
            <a:pPr marL="857250" lvl="1" indent="-400050">
              <a:lnSpc>
                <a:spcPct val="150000"/>
              </a:lnSpc>
              <a:buClr>
                <a:srgbClr val="C09746"/>
              </a:buClr>
              <a:buSzPct val="12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Qualitative Assessment for Limited Health Literacy (16)</a:t>
            </a:r>
          </a:p>
          <a:p>
            <a:pPr marL="857250" lvl="1" indent="-400050">
              <a:lnSpc>
                <a:spcPct val="150000"/>
              </a:lnSpc>
              <a:buClr>
                <a:srgbClr val="C09746"/>
              </a:buClr>
              <a:buSzPct val="12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Ordering Information (17)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295400"/>
            <a:ext cx="8382000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>
                <a:latin typeface="+mj-lt"/>
              </a:rPr>
              <a:t>REALM – SF</a:t>
            </a:r>
            <a:br>
              <a:rPr lang="en-US" b="1" dirty="0">
                <a:latin typeface="+mj-lt"/>
              </a:rPr>
            </a:br>
            <a:r>
              <a:rPr lang="en-US" sz="1600" dirty="0" err="1">
                <a:latin typeface="+mj-lt"/>
              </a:rPr>
              <a:t>Arozullah</a:t>
            </a:r>
            <a:r>
              <a:rPr lang="en-US" sz="1600" dirty="0">
                <a:latin typeface="+mj-lt"/>
              </a:rPr>
              <a:t> AM, et al. Development and validation of the Rapid Estimate of Adult Literacy in Medicine (REALM) – Short Form. Medical Care. 2007; 45(11):1026-33.</a:t>
            </a:r>
            <a:r>
              <a:rPr lang="en-US" sz="1600" b="1" dirty="0">
                <a:latin typeface="+mj-lt"/>
              </a:rPr>
              <a:t> 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>
                <a:latin typeface="+mj-lt"/>
              </a:rPr>
              <a:t>REALM – TEEN</a:t>
            </a:r>
            <a:br>
              <a:rPr lang="en-US" b="1" dirty="0">
                <a:latin typeface="+mj-lt"/>
              </a:rPr>
            </a:br>
            <a:r>
              <a:rPr lang="en-US" sz="1600" dirty="0">
                <a:latin typeface="+mj-lt"/>
              </a:rPr>
              <a:t>Davis TC, et al.  Development and validation of the Rapid Estimate of Adolescent Literacy in Medicine (REALM) Teen: A tool to screen adolescents for below-grade reading in health care settings. Pediatrics. 2006; 118:1707-14. </a:t>
            </a:r>
            <a:endParaRPr lang="en-US" sz="1600" b="1" dirty="0">
              <a:latin typeface="+mj-lt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>
                <a:latin typeface="+mj-lt"/>
              </a:rPr>
              <a:t>NVS</a:t>
            </a:r>
            <a:br>
              <a:rPr lang="en-US" b="1" dirty="0">
                <a:latin typeface="+mj-lt"/>
              </a:rPr>
            </a:br>
            <a:r>
              <a:rPr lang="en-US" sz="1600" dirty="0">
                <a:latin typeface="+mj-lt"/>
              </a:rPr>
              <a:t>Weiss BD, et al. Quick assessment of literacy in primary care: the newest vital sign. Ann </a:t>
            </a:r>
            <a:r>
              <a:rPr lang="en-US" sz="1600" dirty="0" err="1">
                <a:latin typeface="+mj-lt"/>
              </a:rPr>
              <a:t>Fam</a:t>
            </a:r>
            <a:r>
              <a:rPr lang="en-US" sz="1600" dirty="0">
                <a:latin typeface="+mj-lt"/>
              </a:rPr>
              <a:t> Med. 2005 Nov-Dec;3(6):514-22.</a:t>
            </a:r>
            <a:r>
              <a:rPr lang="en-US" sz="1600" dirty="0">
                <a:latin typeface="+mj-lt"/>
                <a:hlinkClick r:id="rId3"/>
              </a:rPr>
              <a:t> 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452735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Original Citations for Test</a:t>
            </a:r>
          </a:p>
        </p:txBody>
      </p:sp>
    </p:spTree>
    <p:extLst>
      <p:ext uri="{BB962C8B-B14F-4D97-AF65-F5344CB8AC3E}">
        <p14:creationId xmlns:p14="http://schemas.microsoft.com/office/powerpoint/2010/main" val="302599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295400"/>
            <a:ext cx="8382000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>
                <a:latin typeface="+mj-lt"/>
              </a:rPr>
              <a:t>National Assessment of Adult </a:t>
            </a:r>
            <a:r>
              <a:rPr lang="en-US" b="1" dirty="0" smtClean="0">
                <a:latin typeface="+mj-lt"/>
              </a:rPr>
              <a:t>Literacy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sz="1600" dirty="0" smtClean="0">
                <a:latin typeface="+mj-lt"/>
                <a:hlinkClick r:id="rId3"/>
              </a:rPr>
              <a:t>http</a:t>
            </a:r>
            <a:r>
              <a:rPr lang="en-US" sz="1600" dirty="0">
                <a:latin typeface="+mj-lt"/>
                <a:hlinkClick r:id="rId3"/>
              </a:rPr>
              <a:t>://</a:t>
            </a:r>
            <a:r>
              <a:rPr lang="en-US" sz="1600" dirty="0" smtClean="0">
                <a:latin typeface="+mj-lt"/>
                <a:hlinkClick r:id="rId3"/>
              </a:rPr>
              <a:t>nces.ed.gov/naal/factsheets.asp</a:t>
            </a:r>
            <a:r>
              <a:rPr lang="en-US" sz="1600" dirty="0" smtClean="0">
                <a:latin typeface="+mj-lt"/>
              </a:rPr>
              <a:t/>
            </a:r>
            <a:br>
              <a:rPr lang="en-US" sz="1600" dirty="0" smtClean="0">
                <a:latin typeface="+mj-lt"/>
              </a:rPr>
            </a:br>
            <a:r>
              <a:rPr lang="en-US" sz="1600" dirty="0" smtClean="0">
                <a:latin typeface="+mj-lt"/>
                <a:hlinkClick r:id="rId4"/>
              </a:rPr>
              <a:t>http</a:t>
            </a:r>
            <a:r>
              <a:rPr lang="en-US" sz="1600" dirty="0">
                <a:latin typeface="+mj-lt"/>
                <a:hlinkClick r:id="rId4"/>
              </a:rPr>
              <a:t>://</a:t>
            </a:r>
            <a:r>
              <a:rPr lang="en-US" sz="1600" dirty="0" smtClean="0">
                <a:latin typeface="+mj-lt"/>
                <a:hlinkClick r:id="rId4"/>
              </a:rPr>
              <a:t>nces.ed.gov/naal/saal.asp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>
                <a:latin typeface="+mj-lt"/>
              </a:rPr>
              <a:t>United Health </a:t>
            </a:r>
            <a:r>
              <a:rPr lang="en-US" b="1" dirty="0" smtClean="0">
                <a:latin typeface="+mj-lt"/>
              </a:rPr>
              <a:t>Foundation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sz="1600" dirty="0">
                <a:latin typeface="+mj-lt"/>
                <a:hlinkClick r:id="rId5"/>
              </a:rPr>
              <a:t>www.americashealthrankings.org/rankings</a:t>
            </a:r>
            <a:endParaRPr lang="en-US" sz="1600" dirty="0">
              <a:latin typeface="+mj-lt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>
                <a:latin typeface="+mj-lt"/>
              </a:rPr>
              <a:t>Annie E. Casey </a:t>
            </a:r>
            <a:r>
              <a:rPr lang="en-US" b="1" dirty="0" smtClean="0">
                <a:latin typeface="+mj-lt"/>
              </a:rPr>
              <a:t>Foundation</a:t>
            </a:r>
            <a:r>
              <a:rPr lang="en-US" sz="1600" dirty="0" smtClean="0">
                <a:latin typeface="+mj-lt"/>
              </a:rPr>
              <a:t/>
            </a:r>
            <a:br>
              <a:rPr lang="en-US" sz="1600" dirty="0" smtClean="0">
                <a:latin typeface="+mj-lt"/>
              </a:rPr>
            </a:br>
            <a:r>
              <a:rPr lang="en-US" sz="1600" dirty="0">
                <a:latin typeface="+mj-lt"/>
                <a:hlinkClick r:id="rId6"/>
              </a:rPr>
              <a:t>http://datacenter.kidscount.org/</a:t>
            </a:r>
            <a:r>
              <a:rPr lang="en-US" sz="1600" dirty="0">
                <a:latin typeface="+mj-lt"/>
              </a:rPr>
              <a:t> 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 smtClean="0">
                <a:latin typeface="+mj-lt"/>
              </a:rPr>
              <a:t>CDC</a:t>
            </a:r>
            <a:r>
              <a:rPr lang="en-US" b="1" dirty="0">
                <a:latin typeface="+mj-lt"/>
              </a:rPr>
              <a:t/>
            </a:r>
            <a:br>
              <a:rPr lang="en-US" b="1" dirty="0">
                <a:latin typeface="+mj-lt"/>
              </a:rPr>
            </a:br>
            <a:r>
              <a:rPr lang="en-US" sz="1600" dirty="0">
                <a:latin typeface="+mj-lt"/>
                <a:hlinkClick r:id="rId7"/>
              </a:rPr>
              <a:t>www.cdc.gov/healthliteracy/statedata/index.html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National &amp; State </a:t>
            </a:r>
            <a:br>
              <a:rPr lang="en-US" sz="2400" b="1" dirty="0" smtClean="0">
                <a:solidFill>
                  <a:srgbClr val="0070C0"/>
                </a:solidFill>
                <a:latin typeface="+mj-lt"/>
              </a:rPr>
            </a:b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Literacy &amp; Health Data</a:t>
            </a:r>
          </a:p>
        </p:txBody>
      </p:sp>
    </p:spTree>
    <p:extLst>
      <p:ext uri="{BB962C8B-B14F-4D97-AF65-F5344CB8AC3E}">
        <p14:creationId xmlns:p14="http://schemas.microsoft.com/office/powerpoint/2010/main" val="260782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295400"/>
            <a:ext cx="8382000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 smtClean="0">
                <a:latin typeface="+mj-lt"/>
                <a:cs typeface="Calibri" pitchFamily="34" charset="0"/>
              </a:rPr>
              <a:t>Institute </a:t>
            </a:r>
            <a:r>
              <a:rPr lang="en-US" b="1" dirty="0">
                <a:latin typeface="+mj-lt"/>
                <a:cs typeface="Calibri" pitchFamily="34" charset="0"/>
              </a:rPr>
              <a:t>for Healthcare Advancement </a:t>
            </a:r>
            <a:r>
              <a:rPr lang="en-US" sz="1600" b="1" dirty="0" smtClean="0">
                <a:latin typeface="+mj-lt"/>
                <a:cs typeface="Calibri" pitchFamily="34" charset="0"/>
              </a:rPr>
              <a:t/>
            </a:r>
            <a:br>
              <a:rPr lang="en-US" sz="1600" b="1" dirty="0" smtClean="0">
                <a:latin typeface="+mj-lt"/>
                <a:cs typeface="Calibri" pitchFamily="34" charset="0"/>
              </a:rPr>
            </a:br>
            <a:r>
              <a:rPr lang="en-US" sz="1600" dirty="0" smtClean="0">
                <a:latin typeface="+mj-lt"/>
                <a:cs typeface="Calibri" pitchFamily="34" charset="0"/>
              </a:rPr>
              <a:t>Irvine</a:t>
            </a:r>
            <a:r>
              <a:rPr lang="en-US" sz="1600" dirty="0">
                <a:latin typeface="+mj-lt"/>
                <a:cs typeface="Calibri" pitchFamily="34" charset="0"/>
              </a:rPr>
              <a:t>, California: May </a:t>
            </a:r>
            <a:r>
              <a:rPr lang="en-US" sz="1600" dirty="0" smtClean="0">
                <a:latin typeface="+mj-lt"/>
                <a:cs typeface="Calibri" pitchFamily="34" charset="0"/>
              </a:rPr>
              <a:t>8-10</a:t>
            </a:r>
            <a:r>
              <a:rPr lang="en-US" sz="1600" b="1" dirty="0" smtClean="0">
                <a:latin typeface="+mj-lt"/>
                <a:cs typeface="Calibri" pitchFamily="34" charset="0"/>
              </a:rPr>
              <a:t/>
            </a:r>
            <a:br>
              <a:rPr lang="en-US" sz="1600" b="1" dirty="0" smtClean="0">
                <a:latin typeface="+mj-lt"/>
                <a:cs typeface="Calibri" pitchFamily="34" charset="0"/>
              </a:rPr>
            </a:br>
            <a:r>
              <a:rPr lang="en-US" sz="1600" dirty="0" smtClean="0">
                <a:latin typeface="+mj-lt"/>
                <a:cs typeface="Calibri" pitchFamily="34" charset="0"/>
                <a:hlinkClick r:id="rId3"/>
              </a:rPr>
              <a:t>iha4health.org</a:t>
            </a:r>
            <a:endParaRPr lang="en-US" sz="1600" dirty="0" smtClean="0">
              <a:latin typeface="+mj-lt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 smtClean="0">
                <a:latin typeface="+mj-lt"/>
                <a:cs typeface="Calibri" pitchFamily="34" charset="0"/>
              </a:rPr>
              <a:t>Health </a:t>
            </a:r>
            <a:r>
              <a:rPr lang="en-US" b="1" dirty="0">
                <a:latin typeface="+mj-lt"/>
                <a:cs typeface="Calibri" pitchFamily="34" charset="0"/>
              </a:rPr>
              <a:t>Literacy Institute (great </a:t>
            </a:r>
            <a:r>
              <a:rPr lang="en-US" b="1" dirty="0" smtClean="0">
                <a:latin typeface="+mj-lt"/>
                <a:cs typeface="Calibri" pitchFamily="34" charset="0"/>
              </a:rPr>
              <a:t>conference)</a:t>
            </a:r>
            <a:r>
              <a:rPr lang="en-US" sz="1600" b="1" dirty="0" smtClean="0">
                <a:latin typeface="+mj-lt"/>
                <a:cs typeface="Calibri" pitchFamily="34" charset="0"/>
              </a:rPr>
              <a:t/>
            </a:r>
            <a:br>
              <a:rPr lang="en-US" sz="1600" b="1" dirty="0" smtClean="0">
                <a:latin typeface="+mj-lt"/>
                <a:cs typeface="Calibri" pitchFamily="34" charset="0"/>
              </a:rPr>
            </a:br>
            <a:r>
              <a:rPr lang="en-US" sz="1600" dirty="0" smtClean="0">
                <a:latin typeface="+mj-lt"/>
                <a:cs typeface="Calibri" pitchFamily="34" charset="0"/>
              </a:rPr>
              <a:t>Freeport</a:t>
            </a:r>
            <a:r>
              <a:rPr lang="en-US" sz="1600" dirty="0">
                <a:latin typeface="+mj-lt"/>
                <a:cs typeface="Calibri" pitchFamily="34" charset="0"/>
              </a:rPr>
              <a:t>, Maine: June </a:t>
            </a:r>
            <a:r>
              <a:rPr lang="en-US" sz="1600" dirty="0" smtClean="0">
                <a:latin typeface="+mj-lt"/>
                <a:cs typeface="Calibri" pitchFamily="34" charset="0"/>
              </a:rPr>
              <a:t>2-5</a:t>
            </a:r>
            <a:r>
              <a:rPr lang="en-US" sz="1600" b="1" dirty="0" smtClean="0">
                <a:latin typeface="+mj-lt"/>
                <a:cs typeface="Calibri" pitchFamily="34" charset="0"/>
              </a:rPr>
              <a:t/>
            </a:r>
            <a:br>
              <a:rPr lang="en-US" sz="1600" b="1" dirty="0" smtClean="0">
                <a:latin typeface="+mj-lt"/>
                <a:cs typeface="Calibri" pitchFamily="34" charset="0"/>
              </a:rPr>
            </a:br>
            <a:r>
              <a:rPr lang="en-US" sz="1600" dirty="0" smtClean="0">
                <a:latin typeface="+mj-lt"/>
                <a:cs typeface="Calibri" pitchFamily="34" charset="0"/>
                <a:hlinkClick r:id="rId4"/>
              </a:rPr>
              <a:t>healthliteracyinstitute.net</a:t>
            </a:r>
            <a:r>
              <a:rPr lang="en-US" sz="1600" dirty="0">
                <a:latin typeface="+mj-lt"/>
                <a:cs typeface="Calibri" pitchFamily="34" charset="0"/>
                <a:hlinkClick r:id="rId4"/>
              </a:rPr>
              <a:t>/</a:t>
            </a:r>
            <a:r>
              <a:rPr lang="en-US" sz="1600" dirty="0">
                <a:latin typeface="+mj-lt"/>
                <a:cs typeface="Calibri" pitchFamily="34" charset="0"/>
              </a:rPr>
              <a:t> </a:t>
            </a:r>
            <a:endParaRPr lang="en-US" sz="1600" dirty="0" smtClean="0">
              <a:latin typeface="+mj-lt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 smtClean="0">
                <a:latin typeface="+mj-lt"/>
                <a:cs typeface="Calibri" pitchFamily="34" charset="0"/>
              </a:rPr>
              <a:t>Boston </a:t>
            </a:r>
            <a:r>
              <a:rPr lang="en-US" b="1" dirty="0">
                <a:latin typeface="+mj-lt"/>
                <a:cs typeface="Calibri" pitchFamily="34" charset="0"/>
              </a:rPr>
              <a:t>University Health Literacy Annual Research Conference (</a:t>
            </a:r>
            <a:r>
              <a:rPr lang="en-US" b="1" dirty="0" smtClean="0">
                <a:latin typeface="+mj-lt"/>
                <a:cs typeface="Calibri" pitchFamily="34" charset="0"/>
              </a:rPr>
              <a:t>HARC)</a:t>
            </a:r>
            <a:br>
              <a:rPr lang="en-US" b="1" dirty="0" smtClean="0">
                <a:latin typeface="+mj-lt"/>
                <a:cs typeface="Calibri" pitchFamily="34" charset="0"/>
              </a:rPr>
            </a:br>
            <a:r>
              <a:rPr lang="en-US" sz="1600" dirty="0" smtClean="0">
                <a:latin typeface="+mj-lt"/>
                <a:cs typeface="Calibri" pitchFamily="34" charset="0"/>
              </a:rPr>
              <a:t>Washington</a:t>
            </a:r>
            <a:r>
              <a:rPr lang="en-US" sz="1600" dirty="0">
                <a:latin typeface="+mj-lt"/>
                <a:cs typeface="Calibri" pitchFamily="34" charset="0"/>
              </a:rPr>
              <a:t>, D.C.: October </a:t>
            </a:r>
            <a:r>
              <a:rPr lang="en-US" sz="1600" dirty="0" smtClean="0">
                <a:latin typeface="+mj-lt"/>
                <a:cs typeface="Calibri" pitchFamily="34" charset="0"/>
              </a:rPr>
              <a:t>28-29</a:t>
            </a:r>
            <a:r>
              <a:rPr lang="en-US" sz="1600" b="1" dirty="0" smtClean="0">
                <a:latin typeface="+mj-lt"/>
                <a:cs typeface="Calibri" pitchFamily="34" charset="0"/>
              </a:rPr>
              <a:t/>
            </a:r>
            <a:br>
              <a:rPr lang="en-US" sz="1600" b="1" dirty="0" smtClean="0">
                <a:latin typeface="+mj-lt"/>
                <a:cs typeface="Calibri" pitchFamily="34" charset="0"/>
              </a:rPr>
            </a:br>
            <a:r>
              <a:rPr lang="en-US" sz="1600" dirty="0" smtClean="0">
                <a:latin typeface="+mj-lt"/>
                <a:cs typeface="Calibri" pitchFamily="34" charset="0"/>
                <a:hlinkClick r:id="rId3"/>
              </a:rPr>
              <a:t>www.bumc.bu.edu/healthliteracyconference</a:t>
            </a:r>
            <a:r>
              <a:rPr lang="en-US" sz="1600" dirty="0">
                <a:latin typeface="+mj-lt"/>
                <a:cs typeface="Calibri" pitchFamily="34" charset="0"/>
                <a:hlinkClick r:id="rId3"/>
              </a:rPr>
              <a:t>/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endParaRPr lang="en-US" sz="1600" dirty="0" smtClean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452735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2013 Health Literacy Conferences</a:t>
            </a:r>
          </a:p>
        </p:txBody>
      </p:sp>
    </p:spTree>
    <p:extLst>
      <p:ext uri="{BB962C8B-B14F-4D97-AF65-F5344CB8AC3E}">
        <p14:creationId xmlns:p14="http://schemas.microsoft.com/office/powerpoint/2010/main" val="189065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295400"/>
            <a:ext cx="838200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b="1" dirty="0" smtClean="0">
                <a:latin typeface="+mj-lt"/>
                <a:cs typeface="Calibri" pitchFamily="34" charset="0"/>
              </a:rPr>
              <a:t>IOM Health Literacy Model Guides Intervention</a:t>
            </a:r>
            <a:endParaRPr lang="en-US" sz="1600" dirty="0">
              <a:latin typeface="+mj-lt"/>
              <a:cs typeface="Calibri" pitchFamily="34" charset="0"/>
              <a:hlinkClick r:id="rId3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endParaRPr lang="en-US" sz="1600" dirty="0" smtClean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452735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Research Opportunities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 t="1654" b="2287"/>
          <a:stretch>
            <a:fillRect/>
          </a:stretch>
        </p:blipFill>
        <p:spPr bwMode="auto">
          <a:xfrm>
            <a:off x="685800" y="1905000"/>
            <a:ext cx="7467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304800" y="5436748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US" sz="1600" dirty="0">
                <a:latin typeface="+mj-lt"/>
                <a:cs typeface="Calibri" pitchFamily="34" charset="0"/>
              </a:rPr>
              <a:t>2004: PAR – NIH (13 institutes) and AHRQ issued  program announcements focused on “Understanding and Promoting Health Literacy” (re-issued 2007, 2010)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91400" y="6276975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dirty="0" smtClean="0">
                <a:latin typeface="+mj-lt"/>
              </a:rPr>
              <a:t>IOM Report 2004</a:t>
            </a:r>
            <a:endParaRPr lang="en-US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391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414820"/>
            <a:ext cx="838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dirty="0" smtClean="0">
                <a:latin typeface="+mj-lt"/>
                <a:cs typeface="Calibri" pitchFamily="34" charset="0"/>
              </a:rPr>
              <a:t>Department of Medicine and Pediatrics, LSU Health Shreveport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endParaRPr lang="en-US" dirty="0">
              <a:latin typeface="+mj-lt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endParaRPr lang="en-US" dirty="0" smtClean="0">
              <a:latin typeface="+mj-lt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endParaRPr lang="en-US" dirty="0">
              <a:latin typeface="+mj-lt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endParaRPr lang="en-US" dirty="0" smtClean="0">
              <a:latin typeface="+mj-lt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Research Assistants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452735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Consultation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2057401"/>
            <a:ext cx="3343940" cy="13715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Courier New" pitchFamily="49" charset="0"/>
              <a:buChar char="o"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ctr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US" sz="1800" b="1" kern="0" dirty="0" smtClean="0">
                <a:solidFill>
                  <a:schemeClr val="tx1"/>
                </a:solidFill>
                <a:latin typeface="+mj-lt"/>
              </a:rPr>
              <a:t>Terry Davis, PhD</a:t>
            </a:r>
          </a:p>
          <a:p>
            <a:pPr marL="0" indent="0" algn="ctr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+mj-lt"/>
                <a:hlinkClick r:id="rId3"/>
              </a:rPr>
              <a:t>TDavis1@lsuhsc.edu</a:t>
            </a:r>
            <a:endParaRPr lang="en-US" sz="1600" kern="0" dirty="0" smtClean="0">
              <a:solidFill>
                <a:schemeClr val="tx1"/>
              </a:solidFill>
              <a:latin typeface="+mj-lt"/>
            </a:endParaRPr>
          </a:p>
          <a:p>
            <a:pPr marL="0" indent="0" algn="ctr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+mj-lt"/>
              </a:rPr>
              <a:t>(318) 675-8694</a:t>
            </a:r>
            <a:endParaRPr lang="en-US" sz="2400" kern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4876800" y="2057400"/>
            <a:ext cx="3343940" cy="137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Courier New" pitchFamily="49" charset="0"/>
              <a:buChar char="o"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ctr"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r>
              <a:rPr lang="en-US" sz="1800" b="1" kern="0" dirty="0" smtClean="0">
                <a:solidFill>
                  <a:schemeClr val="tx1"/>
                </a:solidFill>
                <a:latin typeface="+mj-lt"/>
              </a:rPr>
              <a:t>Connie Arnold, PhD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r>
              <a:rPr lang="en-US" sz="1600" kern="0" dirty="0" smtClean="0">
                <a:solidFill>
                  <a:schemeClr val="tx1"/>
                </a:solidFill>
                <a:latin typeface="+mj-lt"/>
                <a:hlinkClick r:id="rId4"/>
              </a:rPr>
              <a:t>Carnol@lsuhsc.edu</a:t>
            </a:r>
            <a:endParaRPr lang="en-US" sz="1600" kern="0" dirty="0" smtClean="0">
              <a:solidFill>
                <a:schemeClr val="tx1"/>
              </a:solidFill>
              <a:latin typeface="+mj-lt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r>
              <a:rPr lang="en-US" sz="1600" kern="0" dirty="0" smtClean="0">
                <a:solidFill>
                  <a:schemeClr val="tx1"/>
                </a:solidFill>
                <a:latin typeface="+mj-lt"/>
              </a:rPr>
              <a:t>(318) 675-4324</a:t>
            </a:r>
            <a:endParaRPr lang="en-US" sz="2400" kern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878572" y="4419601"/>
            <a:ext cx="3343940" cy="13715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Courier New" pitchFamily="49" charset="0"/>
              <a:buChar char="o"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ctr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US" sz="1800" b="1" kern="0" dirty="0" smtClean="0">
                <a:solidFill>
                  <a:schemeClr val="tx1"/>
                </a:solidFill>
                <a:latin typeface="+mj-lt"/>
              </a:rPr>
              <a:t>Robert C. Ross, BS</a:t>
            </a:r>
            <a:endParaRPr lang="en-US" sz="1800" b="1" kern="0" dirty="0" smtClean="0">
              <a:solidFill>
                <a:schemeClr val="tx1"/>
              </a:solidFill>
              <a:latin typeface="+mj-lt"/>
            </a:endParaRPr>
          </a:p>
          <a:p>
            <a:pPr marL="0" indent="0" algn="ctr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+mj-lt"/>
                <a:hlinkClick r:id="rId5"/>
              </a:rPr>
              <a:t>RRoss2@lsuhsc.edu</a:t>
            </a:r>
            <a:endParaRPr lang="en-US" sz="1600" kern="0" dirty="0" smtClean="0">
              <a:solidFill>
                <a:schemeClr val="tx1"/>
              </a:solidFill>
              <a:latin typeface="+mj-lt"/>
            </a:endParaRPr>
          </a:p>
          <a:p>
            <a:pPr marL="0" indent="0" algn="ctr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+mj-lt"/>
              </a:rPr>
              <a:t>(318) </a:t>
            </a:r>
            <a:r>
              <a:rPr lang="en-US" sz="1600" kern="0" dirty="0" smtClean="0">
                <a:solidFill>
                  <a:schemeClr val="tx1"/>
                </a:solidFill>
                <a:latin typeface="+mj-lt"/>
              </a:rPr>
              <a:t>675-4584</a:t>
            </a:r>
            <a:endParaRPr lang="en-US" sz="2400" kern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838200" y="4419600"/>
            <a:ext cx="3343940" cy="13715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 typeface="Courier New" pitchFamily="49" charset="0"/>
              <a:buChar char="o"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ctr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US" sz="1800" b="1" kern="0" dirty="0" err="1" smtClean="0">
                <a:solidFill>
                  <a:schemeClr val="tx1"/>
                </a:solidFill>
                <a:latin typeface="+mj-lt"/>
              </a:rPr>
              <a:t>Cristalyn</a:t>
            </a:r>
            <a:r>
              <a:rPr lang="en-US" sz="1800" b="1" kern="0" dirty="0" smtClean="0">
                <a:solidFill>
                  <a:schemeClr val="tx1"/>
                </a:solidFill>
                <a:latin typeface="+mj-lt"/>
              </a:rPr>
              <a:t> Reynolds, MA</a:t>
            </a:r>
            <a:endParaRPr lang="en-US" sz="1800" b="1" kern="0" dirty="0" smtClean="0">
              <a:solidFill>
                <a:schemeClr val="tx1"/>
              </a:solidFill>
              <a:latin typeface="+mj-lt"/>
            </a:endParaRPr>
          </a:p>
          <a:p>
            <a:pPr marL="0" indent="0" algn="ctr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+mj-lt"/>
                <a:hlinkClick r:id="rId6"/>
              </a:rPr>
              <a:t>CReyn1@lsuhsc.edu</a:t>
            </a:r>
            <a:endParaRPr lang="en-US" sz="1600" kern="0" dirty="0" smtClean="0">
              <a:solidFill>
                <a:schemeClr val="tx1"/>
              </a:solidFill>
              <a:latin typeface="+mj-lt"/>
            </a:endParaRPr>
          </a:p>
          <a:p>
            <a:pPr marL="0" indent="0" algn="ctr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+mj-lt"/>
              </a:rPr>
              <a:t>(318) </a:t>
            </a:r>
            <a:r>
              <a:rPr lang="en-US" sz="1600" kern="0" dirty="0" smtClean="0">
                <a:solidFill>
                  <a:schemeClr val="tx1"/>
                </a:solidFill>
                <a:latin typeface="+mj-lt"/>
              </a:rPr>
              <a:t>675-4585</a:t>
            </a:r>
            <a:endParaRPr lang="en-US" sz="2400" kern="0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9117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810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Key Health Literacy References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8305800" cy="4521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sz="1600" dirty="0">
                <a:ea typeface="Calibri" pitchFamily="34" charset="0"/>
                <a:cs typeface="Calibri" pitchFamily="34" charset="0"/>
              </a:rPr>
              <a:t>US DHHS (2010) National Action Plan to Improve Health Literacy </a:t>
            </a:r>
            <a:r>
              <a:rPr lang="en-US" sz="1600" dirty="0">
                <a:ea typeface="Calibri" pitchFamily="34" charset="0"/>
                <a:cs typeface="Calibri" pitchFamily="34" charset="0"/>
                <a:hlinkClick r:id="rId3"/>
              </a:rPr>
              <a:t>www.health.gov/communication/HLactionplan</a:t>
            </a:r>
            <a:r>
              <a:rPr lang="en-US" sz="1600" dirty="0">
                <a:ea typeface="Calibri" pitchFamily="34" charset="0"/>
                <a:cs typeface="Calibri" pitchFamily="34" charset="0"/>
              </a:rPr>
              <a:t> </a:t>
            </a:r>
            <a:endParaRPr lang="en-US" sz="1600" dirty="0" smtClean="0">
              <a:ea typeface="Calibri" pitchFamily="34" charset="0"/>
              <a:cs typeface="Calibri" pitchFamily="34" charset="0"/>
            </a:endParaRP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sz="1600" dirty="0" smtClean="0">
                <a:ea typeface="Calibri" pitchFamily="34" charset="0"/>
                <a:cs typeface="Calibri" pitchFamily="34" charset="0"/>
              </a:rPr>
              <a:t>US </a:t>
            </a:r>
            <a:r>
              <a:rPr lang="en-US" sz="1600" dirty="0">
                <a:ea typeface="Calibri" pitchFamily="34" charset="0"/>
                <a:cs typeface="Calibri" pitchFamily="34" charset="0"/>
              </a:rPr>
              <a:t>DHHS Healthy People 2020 </a:t>
            </a:r>
            <a:r>
              <a:rPr lang="en-US" sz="1600" dirty="0">
                <a:hlinkClick r:id="rId4"/>
              </a:rPr>
              <a:t>www.healthypeople.gov</a:t>
            </a:r>
            <a:r>
              <a:rPr lang="en-US" sz="1600" dirty="0"/>
              <a:t> </a:t>
            </a:r>
            <a:endParaRPr lang="en-US" sz="1600" dirty="0" smtClean="0"/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sz="1600" dirty="0" smtClean="0">
                <a:ea typeface="Calibri" pitchFamily="34" charset="0"/>
                <a:cs typeface="Calibri" pitchFamily="34" charset="0"/>
              </a:rPr>
              <a:t>The </a:t>
            </a:r>
            <a:r>
              <a:rPr lang="en-US" sz="1600" dirty="0">
                <a:ea typeface="Calibri" pitchFamily="34" charset="0"/>
                <a:cs typeface="Calibri" pitchFamily="34" charset="0"/>
              </a:rPr>
              <a:t>Joint Commission (2008) Strategies for Improving Health Literacy from The Joint Commission Perspectives on Patient Safety. The Joint Commission: Oakbrook Terrace, </a:t>
            </a:r>
            <a:r>
              <a:rPr lang="en-US" sz="1600" dirty="0" smtClean="0">
                <a:ea typeface="Calibri" pitchFamily="34" charset="0"/>
                <a:cs typeface="Calibri" pitchFamily="34" charset="0"/>
              </a:rPr>
              <a:t>Illinois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sz="1600" dirty="0" smtClean="0">
                <a:ea typeface="Calibri" pitchFamily="34" charset="0"/>
                <a:cs typeface="Calibri" pitchFamily="34" charset="0"/>
              </a:rPr>
              <a:t>Institute </a:t>
            </a:r>
            <a:r>
              <a:rPr lang="en-US" sz="1600" dirty="0">
                <a:ea typeface="Calibri" pitchFamily="34" charset="0"/>
                <a:cs typeface="Calibri" pitchFamily="34" charset="0"/>
              </a:rPr>
              <a:t>of Medicine (2004) </a:t>
            </a:r>
            <a:r>
              <a:rPr lang="en-US" sz="1600" i="1" dirty="0">
                <a:ea typeface="Calibri" pitchFamily="34" charset="0"/>
                <a:cs typeface="Calibri" pitchFamily="34" charset="0"/>
              </a:rPr>
              <a:t>Health Literacy: A Prescription to End Confusion. </a:t>
            </a:r>
            <a:r>
              <a:rPr lang="en-US" sz="1600" dirty="0">
                <a:ea typeface="Calibri" pitchFamily="34" charset="0"/>
                <a:cs typeface="Calibri" pitchFamily="34" charset="0"/>
              </a:rPr>
              <a:t>In Nielson-</a:t>
            </a:r>
            <a:r>
              <a:rPr lang="en-US" sz="1600" dirty="0" err="1">
                <a:ea typeface="Calibri" pitchFamily="34" charset="0"/>
                <a:cs typeface="Calibri" pitchFamily="34" charset="0"/>
              </a:rPr>
              <a:t>Bohlman</a:t>
            </a:r>
            <a:r>
              <a:rPr lang="en-US" sz="1600" dirty="0">
                <a:ea typeface="Calibri" pitchFamily="34" charset="0"/>
                <a:cs typeface="Calibri" pitchFamily="34" charset="0"/>
              </a:rPr>
              <a:t> L, Panzer A, </a:t>
            </a:r>
            <a:r>
              <a:rPr lang="en-US" sz="1600" dirty="0" err="1">
                <a:ea typeface="Calibri" pitchFamily="34" charset="0"/>
                <a:cs typeface="Calibri" pitchFamily="34" charset="0"/>
              </a:rPr>
              <a:t>Kindig</a:t>
            </a:r>
            <a:r>
              <a:rPr lang="en-US" sz="1600" dirty="0">
                <a:ea typeface="Calibri" pitchFamily="34" charset="0"/>
                <a:cs typeface="Calibri" pitchFamily="34" charset="0"/>
              </a:rPr>
              <a:t> DA, eds. Washington, DC: National Academy </a:t>
            </a:r>
            <a:r>
              <a:rPr lang="en-US" sz="1600" dirty="0" smtClean="0">
                <a:ea typeface="Calibri" pitchFamily="34" charset="0"/>
                <a:cs typeface="Calibri" pitchFamily="34" charset="0"/>
              </a:rPr>
              <a:t>Press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sz="1600" dirty="0" smtClean="0">
                <a:ea typeface="Calibri" pitchFamily="34" charset="0"/>
                <a:cs typeface="Calibri" pitchFamily="34" charset="0"/>
              </a:rPr>
              <a:t>Schwartzberg </a:t>
            </a:r>
            <a:r>
              <a:rPr lang="en-US" sz="1600" dirty="0">
                <a:ea typeface="Calibri" pitchFamily="34" charset="0"/>
                <a:cs typeface="Calibri" pitchFamily="34" charset="0"/>
              </a:rPr>
              <a:t>JG (2005) </a:t>
            </a:r>
            <a:r>
              <a:rPr lang="en-US" sz="1600" i="1" dirty="0">
                <a:ea typeface="Calibri" pitchFamily="34" charset="0"/>
                <a:cs typeface="Calibri" pitchFamily="34" charset="0"/>
              </a:rPr>
              <a:t>Understanding health literacy: Implications for medicine and public health. </a:t>
            </a:r>
            <a:r>
              <a:rPr lang="en-US" sz="1600" dirty="0">
                <a:ea typeface="Calibri" pitchFamily="34" charset="0"/>
                <a:cs typeface="Calibri" pitchFamily="34" charset="0"/>
              </a:rPr>
              <a:t>AMA </a:t>
            </a:r>
            <a:r>
              <a:rPr lang="en-US" sz="1600" dirty="0" smtClean="0">
                <a:ea typeface="Calibri" pitchFamily="34" charset="0"/>
                <a:cs typeface="Calibri" pitchFamily="34" charset="0"/>
              </a:rPr>
              <a:t>Press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sz="1600" dirty="0" smtClean="0">
                <a:ea typeface="Calibri" pitchFamily="34" charset="0"/>
                <a:cs typeface="Calibri" pitchFamily="34" charset="0"/>
              </a:rPr>
              <a:t>Weiss </a:t>
            </a:r>
            <a:r>
              <a:rPr lang="en-US" sz="1600" dirty="0">
                <a:ea typeface="Calibri" pitchFamily="34" charset="0"/>
                <a:cs typeface="Calibri" pitchFamily="34" charset="0"/>
              </a:rPr>
              <a:t>BD (2003) </a:t>
            </a:r>
            <a:r>
              <a:rPr lang="en-US" sz="1600" i="1" dirty="0">
                <a:ea typeface="Calibri" pitchFamily="34" charset="0"/>
                <a:cs typeface="Calibri" pitchFamily="34" charset="0"/>
              </a:rPr>
              <a:t>Health Literacy: A Manual for Clinicians</a:t>
            </a:r>
            <a:r>
              <a:rPr lang="en-US" sz="1600" dirty="0">
                <a:ea typeface="Calibri" pitchFamily="34" charset="0"/>
                <a:cs typeface="Calibri" pitchFamily="34" charset="0"/>
              </a:rPr>
              <a:t>.</a:t>
            </a:r>
            <a:r>
              <a:rPr lang="en-US" sz="1600" i="1" dirty="0">
                <a:ea typeface="Calibri" pitchFamily="34" charset="0"/>
                <a:cs typeface="Calibri" pitchFamily="34" charset="0"/>
              </a:rPr>
              <a:t> </a:t>
            </a:r>
            <a:r>
              <a:rPr lang="en-US" sz="1600" dirty="0">
                <a:ea typeface="Calibri" pitchFamily="34" charset="0"/>
                <a:cs typeface="Calibri" pitchFamily="34" charset="0"/>
              </a:rPr>
              <a:t>AMA </a:t>
            </a:r>
            <a:r>
              <a:rPr lang="en-US" sz="1600" dirty="0" smtClean="0">
                <a:ea typeface="Calibri" pitchFamily="34" charset="0"/>
                <a:cs typeface="Calibri" pitchFamily="34" charset="0"/>
              </a:rPr>
              <a:t>Foundation</a:t>
            </a:r>
          </a:p>
          <a:p>
            <a:pPr marL="171450" indent="-171450">
              <a:lnSpc>
                <a:spcPct val="90000"/>
              </a:lnSpc>
              <a:buClr>
                <a:srgbClr val="C09746"/>
              </a:buClr>
              <a:buFont typeface="Wingdings" pitchFamily="2" charset="2"/>
              <a:buChar char="Ø"/>
            </a:pPr>
            <a:endParaRPr lang="en-US" sz="1200" dirty="0"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26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76535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Key Health Literacy References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30580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6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sz="1600" dirty="0" err="1">
                <a:ea typeface="Calibri" pitchFamily="34" charset="0"/>
                <a:cs typeface="Calibri" pitchFamily="34" charset="0"/>
              </a:rPr>
              <a:t>Doak</a:t>
            </a:r>
            <a:r>
              <a:rPr lang="en-US" sz="1600" dirty="0">
                <a:ea typeface="Calibri" pitchFamily="34" charset="0"/>
                <a:cs typeface="Calibri" pitchFamily="34" charset="0"/>
              </a:rPr>
              <a:t> CC (1996) </a:t>
            </a:r>
            <a:r>
              <a:rPr lang="en-US" sz="1600" i="1" dirty="0">
                <a:ea typeface="Calibri" pitchFamily="34" charset="0"/>
                <a:cs typeface="Calibri" pitchFamily="34" charset="0"/>
              </a:rPr>
              <a:t>Teaching Patients with Low-Literacy Skills, 2</a:t>
            </a:r>
            <a:r>
              <a:rPr lang="en-US" sz="1600" i="1" baseline="30000" dirty="0">
                <a:ea typeface="Calibri" pitchFamily="34" charset="0"/>
                <a:cs typeface="Calibri" pitchFamily="34" charset="0"/>
              </a:rPr>
              <a:t>nd</a:t>
            </a:r>
            <a:r>
              <a:rPr lang="en-US" sz="1600" i="1" dirty="0">
                <a:ea typeface="Calibri" pitchFamily="34" charset="0"/>
                <a:cs typeface="Calibri" pitchFamily="34" charset="0"/>
              </a:rPr>
              <a:t> ed</a:t>
            </a:r>
            <a:r>
              <a:rPr lang="en-US" sz="1600" dirty="0">
                <a:ea typeface="Calibri" pitchFamily="34" charset="0"/>
                <a:cs typeface="Calibri" pitchFamily="34" charset="0"/>
              </a:rPr>
              <a:t>. JB Lippincott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sz="1600" dirty="0" err="1" smtClean="0"/>
              <a:t>Koh</a:t>
            </a:r>
            <a:r>
              <a:rPr lang="en-US" sz="1600" dirty="0" smtClean="0"/>
              <a:t> </a:t>
            </a:r>
            <a:r>
              <a:rPr lang="en-US" sz="1600" dirty="0"/>
              <a:t>H, et al (2013): Toward a Systems Approach To Health Literacy Research. J Health </a:t>
            </a:r>
            <a:r>
              <a:rPr lang="en-US" sz="1600" dirty="0" err="1"/>
              <a:t>Commun</a:t>
            </a:r>
            <a:r>
              <a:rPr lang="en-US" sz="1600" dirty="0"/>
              <a:t>: International Perspectives. 18(1):</a:t>
            </a:r>
            <a:r>
              <a:rPr lang="en-US" sz="1600" dirty="0" smtClean="0"/>
              <a:t>1-5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sz="1600" dirty="0" err="1" smtClean="0"/>
              <a:t>Koh</a:t>
            </a:r>
            <a:r>
              <a:rPr lang="en-US" sz="1600" dirty="0" smtClean="0"/>
              <a:t> H, et al (2012): New federal policy initiatives to boost health literacy can help the nation move beyond the cycle of costly “crisis care.” Health Affairs. 31:434-443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sz="1600" dirty="0" smtClean="0"/>
              <a:t>Johnson </a:t>
            </a:r>
            <a:r>
              <a:rPr lang="en-US" sz="1600" dirty="0"/>
              <a:t>S, et al (2011): Back to basics: Why basic research is needed to create effective health literacy interventions.  J Health </a:t>
            </a:r>
            <a:r>
              <a:rPr lang="en-US" sz="1600" dirty="0" err="1"/>
              <a:t>Commun</a:t>
            </a:r>
            <a:r>
              <a:rPr lang="en-US" sz="1600" dirty="0"/>
              <a:t>. 16(</a:t>
            </a:r>
            <a:r>
              <a:rPr lang="en-US" sz="1600" dirty="0" err="1"/>
              <a:t>Suppl</a:t>
            </a:r>
            <a:r>
              <a:rPr lang="en-US" sz="1600" dirty="0"/>
              <a:t> 3):22-29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sz="1600" dirty="0"/>
              <a:t>Rudd R (2010): Improving Americans’ health literacy. N </a:t>
            </a:r>
            <a:r>
              <a:rPr lang="en-US" sz="1600" dirty="0" err="1"/>
              <a:t>Engl</a:t>
            </a:r>
            <a:r>
              <a:rPr lang="en-US" sz="1600" dirty="0"/>
              <a:t> J Med. 363:2283-2285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Clr>
                <a:srgbClr val="C09746"/>
              </a:buClr>
              <a:buFont typeface="Wingdings" pitchFamily="2" charset="2"/>
              <a:buChar char="Ø"/>
            </a:pPr>
            <a:r>
              <a:rPr lang="en-US" sz="1600" dirty="0" err="1"/>
              <a:t>Zarcadoolas</a:t>
            </a:r>
            <a:r>
              <a:rPr lang="en-US" sz="1600" dirty="0"/>
              <a:t> C, et al (2006): Advancing Health Literacy: A Framework for Understanding and Action.  San Francisco, CA: </a:t>
            </a:r>
            <a:r>
              <a:rPr lang="en-US" sz="1600" dirty="0" err="1"/>
              <a:t>Jossey</a:t>
            </a:r>
            <a:r>
              <a:rPr lang="en-US" sz="1600" dirty="0"/>
              <a:t>-Bass</a:t>
            </a:r>
          </a:p>
          <a:p>
            <a:pPr marL="171450" indent="-171450">
              <a:lnSpc>
                <a:spcPct val="90000"/>
              </a:lnSpc>
              <a:buClr>
                <a:srgbClr val="C09746"/>
              </a:buClr>
              <a:buFont typeface="Wingdings" pitchFamily="2" charset="2"/>
              <a:buChar char="Ø"/>
            </a:pPr>
            <a:endParaRPr lang="en-US" sz="1200" dirty="0"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10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810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Health Literacy Toolkits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Agency Healthcare Research &amp; Quality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Informed Consent (2009)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/>
            </a:r>
            <a:b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en-US" sz="1600" dirty="0" smtClean="0">
                <a:latin typeface="+mj-lt"/>
                <a:hlinkClick r:id="rId3"/>
              </a:rPr>
              <a:t>www.ahrq.gov/fund/informedconsent</a:t>
            </a:r>
            <a:r>
              <a:rPr lang="en-US" sz="1600" dirty="0" smtClean="0">
                <a:latin typeface="+mj-lt"/>
              </a:rPr>
              <a:t>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1600" b="1" dirty="0" smtClean="0">
                <a:latin typeface="+mj-lt"/>
                <a:ea typeface="Calibri" pitchFamily="34" charset="0"/>
                <a:cs typeface="Calibri" pitchFamily="34" charset="0"/>
              </a:rPr>
              <a:t>Health </a:t>
            </a:r>
            <a:r>
              <a:rPr lang="en-US" sz="1600" b="1" dirty="0">
                <a:latin typeface="+mj-lt"/>
                <a:ea typeface="Calibri" pitchFamily="34" charset="0"/>
                <a:cs typeface="Calibri" pitchFamily="34" charset="0"/>
              </a:rPr>
              <a:t>Literacy Universal </a:t>
            </a:r>
            <a:r>
              <a:rPr lang="en-US" sz="1600" b="1" dirty="0" smtClean="0">
                <a:latin typeface="+mj-lt"/>
                <a:ea typeface="Calibri" pitchFamily="34" charset="0"/>
                <a:cs typeface="Calibri" pitchFamily="34" charset="0"/>
              </a:rPr>
              <a:t>Precautions (</a:t>
            </a:r>
            <a:r>
              <a:rPr lang="en-US" sz="1600" b="1" dirty="0">
                <a:latin typeface="+mj-lt"/>
                <a:ea typeface="Calibri" pitchFamily="34" charset="0"/>
                <a:cs typeface="Calibri" pitchFamily="34" charset="0"/>
              </a:rPr>
              <a:t>2010) </a:t>
            </a:r>
            <a:r>
              <a:rPr lang="en-US" sz="1600" dirty="0" smtClean="0">
                <a:latin typeface="+mj-lt"/>
                <a:ea typeface="Calibri" pitchFamily="34" charset="0"/>
                <a:cs typeface="Calibri" pitchFamily="34" charset="0"/>
              </a:rPr>
              <a:t>- Clinic Based System</a:t>
            </a:r>
            <a:br>
              <a:rPr lang="en-US" sz="1600" dirty="0" smtClean="0">
                <a:latin typeface="+mj-lt"/>
                <a:ea typeface="Calibri" pitchFamily="34" charset="0"/>
                <a:cs typeface="Calibri" pitchFamily="34" charset="0"/>
              </a:rPr>
            </a:br>
            <a:r>
              <a:rPr lang="en-US" sz="1600" dirty="0" smtClean="0">
                <a:latin typeface="+mj-lt"/>
                <a:ea typeface="Calibri" pitchFamily="34" charset="0"/>
                <a:cs typeface="Calibri" pitchFamily="34" charset="0"/>
                <a:hlinkClick r:id="rId4"/>
              </a:rPr>
              <a:t>www.ahrq.gov/qual/literacy/</a:t>
            </a:r>
            <a:endParaRPr lang="en-US" sz="1600" dirty="0" smtClean="0">
              <a:latin typeface="+mj-lt"/>
              <a:ea typeface="Calibri" pitchFamily="34" charset="0"/>
              <a:cs typeface="Calibri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1600" b="1" dirty="0" smtClean="0">
                <a:latin typeface="+mj-lt"/>
              </a:rPr>
              <a:t>Project </a:t>
            </a:r>
            <a:r>
              <a:rPr lang="en-US" sz="1600" b="1" dirty="0">
                <a:latin typeface="+mj-lt"/>
              </a:rPr>
              <a:t>RED (ReEngineered Discharge) (2013) </a:t>
            </a:r>
            <a:r>
              <a:rPr lang="en-US" sz="1600" dirty="0" smtClean="0">
                <a:latin typeface="+mj-lt"/>
              </a:rPr>
              <a:t>- </a:t>
            </a:r>
            <a:r>
              <a:rPr lang="en-US" sz="1600" dirty="0">
                <a:latin typeface="+mj-lt"/>
              </a:rPr>
              <a:t>Hospital Discharge </a:t>
            </a:r>
            <a:r>
              <a:rPr lang="en-US" sz="1600" dirty="0" smtClean="0">
                <a:latin typeface="+mj-lt"/>
                <a:hlinkClick r:id="rId5"/>
              </a:rPr>
              <a:t>www.bu.edu/fammed/projectred/newtoolkit</a:t>
            </a:r>
            <a:r>
              <a:rPr lang="en-US" sz="1600" dirty="0">
                <a:latin typeface="+mj-lt"/>
                <a:hlinkClick r:id="rId5"/>
              </a:rPr>
              <a:t>/</a:t>
            </a:r>
            <a:r>
              <a:rPr lang="en-US" sz="1600" dirty="0">
                <a:latin typeface="+mj-lt"/>
              </a:rPr>
              <a:t> </a:t>
            </a:r>
          </a:p>
          <a:p>
            <a:pPr marL="742950" lvl="1" indent="-28575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270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810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Health Literacy Toolkits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382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Pharmacy Assessment Tools and Training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1600" b="1" dirty="0" smtClean="0">
                <a:latin typeface="+mj-lt"/>
              </a:rPr>
              <a:t>AHRQ  </a:t>
            </a:r>
            <a:r>
              <a:rPr lang="en-US" sz="1600" b="1" dirty="0">
                <a:latin typeface="+mj-lt"/>
              </a:rPr>
              <a:t>(2007) </a:t>
            </a:r>
            <a:r>
              <a:rPr lang="en-US" sz="1600" b="1" dirty="0" smtClean="0">
                <a:latin typeface="+mj-lt"/>
              </a:rPr>
              <a:t/>
            </a:r>
            <a:br>
              <a:rPr lang="en-US" sz="1600" b="1" dirty="0" smtClean="0">
                <a:latin typeface="+mj-lt"/>
              </a:rPr>
            </a:br>
            <a:r>
              <a:rPr lang="en-US" sz="1600" i="1" dirty="0" smtClean="0">
                <a:latin typeface="+mj-lt"/>
              </a:rPr>
              <a:t>Strategies </a:t>
            </a:r>
            <a:r>
              <a:rPr lang="en-US" sz="1600" i="1" dirty="0">
                <a:latin typeface="+mj-lt"/>
              </a:rPr>
              <a:t>to improve communication between pharmacy staff and patients training program  </a:t>
            </a:r>
            <a:br>
              <a:rPr lang="en-US" sz="1600" i="1" dirty="0">
                <a:latin typeface="+mj-lt"/>
              </a:rPr>
            </a:br>
            <a:r>
              <a:rPr lang="en-US" sz="1600" dirty="0" smtClean="0">
                <a:latin typeface="+mj-lt"/>
                <a:hlinkClick r:id="rId3"/>
              </a:rPr>
              <a:t>www.ahrq.gov/qual/pharmlit/pharmtrain.htm</a:t>
            </a:r>
            <a:r>
              <a:rPr lang="en-US" sz="1600" dirty="0" smtClean="0">
                <a:latin typeface="+mj-lt"/>
              </a:rPr>
              <a:t/>
            </a:r>
            <a:br>
              <a:rPr lang="en-US" sz="1600" dirty="0" smtClean="0">
                <a:latin typeface="+mj-lt"/>
              </a:rPr>
            </a:br>
            <a:endParaRPr lang="en-US" sz="1600" dirty="0" smtClean="0">
              <a:latin typeface="+mj-lt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tabLst>
                <a:tab pos="685800" algn="l"/>
              </a:tabLst>
            </a:pPr>
            <a:r>
              <a:rPr lang="en-US" sz="2000" b="1" dirty="0" smtClean="0">
                <a:latin typeface="+mj-lt"/>
              </a:rPr>
              <a:t>Website Design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1600" b="1" dirty="0" smtClean="0">
                <a:latin typeface="+mj-lt"/>
              </a:rPr>
              <a:t>HHS </a:t>
            </a:r>
            <a:r>
              <a:rPr lang="en-US" sz="1600" b="1" dirty="0">
                <a:latin typeface="+mj-lt"/>
              </a:rPr>
              <a:t>(2010) </a:t>
            </a:r>
            <a:r>
              <a:rPr lang="en-US" sz="1600" dirty="0" smtClean="0">
                <a:latin typeface="+mj-lt"/>
              </a:rPr>
              <a:t/>
            </a:r>
            <a:br>
              <a:rPr lang="en-US" sz="1600" dirty="0" smtClean="0">
                <a:latin typeface="+mj-lt"/>
              </a:rPr>
            </a:br>
            <a:r>
              <a:rPr lang="en-US" sz="1600" i="1" dirty="0" smtClean="0">
                <a:latin typeface="+mj-lt"/>
              </a:rPr>
              <a:t>Health </a:t>
            </a:r>
            <a:r>
              <a:rPr lang="en-US" sz="1600" i="1" dirty="0">
                <a:latin typeface="+mj-lt"/>
              </a:rPr>
              <a:t>literacy </a:t>
            </a:r>
            <a:r>
              <a:rPr lang="en-US" sz="1600" i="1" dirty="0" smtClean="0">
                <a:latin typeface="+mj-lt"/>
              </a:rPr>
              <a:t>online </a:t>
            </a:r>
            <a:r>
              <a:rPr lang="en-US" sz="1600" i="1" dirty="0">
                <a:latin typeface="+mj-lt"/>
              </a:rPr>
              <a:t>a guide to writing and designing easy to use health web </a:t>
            </a:r>
            <a:r>
              <a:rPr lang="en-US" sz="1600" i="1" dirty="0" smtClean="0">
                <a:latin typeface="+mj-lt"/>
              </a:rPr>
              <a:t>sites</a:t>
            </a:r>
            <a:br>
              <a:rPr lang="en-US" sz="1600" i="1" dirty="0" smtClean="0">
                <a:latin typeface="+mj-lt"/>
              </a:rPr>
            </a:br>
            <a:r>
              <a:rPr lang="en-US" sz="1600" dirty="0" smtClean="0">
                <a:latin typeface="+mj-lt"/>
                <a:hlinkClick r:id="rId4"/>
              </a:rPr>
              <a:t>www.health.gov/healthliteracyonline/Web_Guide_Health_Lit_Online.pdf</a:t>
            </a:r>
            <a:r>
              <a:rPr lang="en-US" sz="1600" dirty="0" smtClean="0">
                <a:latin typeface="+mj-lt"/>
              </a:rPr>
              <a:t> </a:t>
            </a:r>
            <a:endParaRPr lang="en-US" sz="1600" dirty="0">
              <a:latin typeface="+mj-lt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latin typeface="+mj-lt"/>
            </a:endParaRPr>
          </a:p>
          <a:p>
            <a:pPr marL="742950" lvl="1" indent="-28575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4144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371600"/>
            <a:ext cx="8382000" cy="5346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000" b="1" dirty="0" smtClean="0">
                <a:latin typeface="+mj-lt"/>
              </a:rPr>
              <a:t>I</a:t>
            </a:r>
            <a:r>
              <a:rPr lang="en-US" sz="2000" b="1" dirty="0" smtClean="0">
                <a:ea typeface="Calibri" pitchFamily="34" charset="0"/>
                <a:cs typeface="Calibri" pitchFamily="34" charset="0"/>
              </a:rPr>
              <a:t>nstitute </a:t>
            </a:r>
            <a:r>
              <a:rPr lang="en-US" sz="2000" b="1" dirty="0">
                <a:ea typeface="Calibri" pitchFamily="34" charset="0"/>
                <a:cs typeface="Calibri" pitchFamily="34" charset="0"/>
              </a:rPr>
              <a:t>of Medicine (2012 )</a:t>
            </a:r>
            <a:r>
              <a:rPr lang="en-US" sz="2000" dirty="0"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ea typeface="Calibri" pitchFamily="34" charset="0"/>
                <a:cs typeface="Calibri" pitchFamily="34" charset="0"/>
              </a:rPr>
              <a:t/>
            </a:r>
            <a:br>
              <a:rPr lang="en-US" sz="2000" dirty="0" smtClean="0">
                <a:ea typeface="Calibri" pitchFamily="34" charset="0"/>
                <a:cs typeface="Calibri" pitchFamily="34" charset="0"/>
              </a:rPr>
            </a:br>
            <a:r>
              <a:rPr lang="en-US" i="1" dirty="0" smtClean="0">
                <a:ea typeface="Calibri" pitchFamily="34" charset="0"/>
                <a:cs typeface="Calibri" pitchFamily="34" charset="0"/>
              </a:rPr>
              <a:t>Ten </a:t>
            </a:r>
            <a:r>
              <a:rPr lang="en-US" i="1" dirty="0">
                <a:ea typeface="Calibri" pitchFamily="34" charset="0"/>
                <a:cs typeface="Calibri" pitchFamily="34" charset="0"/>
              </a:rPr>
              <a:t>attributes  of Health literacy Healthcare Organizations </a:t>
            </a:r>
            <a:r>
              <a:rPr lang="en-US" i="1" dirty="0" smtClean="0">
                <a:ea typeface="Calibri" pitchFamily="34" charset="0"/>
                <a:cs typeface="Calibri" pitchFamily="34" charset="0"/>
              </a:rPr>
              <a:t/>
            </a:r>
            <a:br>
              <a:rPr lang="en-US" i="1" dirty="0" smtClean="0">
                <a:ea typeface="Calibri" pitchFamily="34" charset="0"/>
                <a:cs typeface="Calibri" pitchFamily="34" charset="0"/>
              </a:rPr>
            </a:br>
            <a:r>
              <a:rPr lang="en-US" dirty="0" smtClean="0">
                <a:ea typeface="Calibri" pitchFamily="34" charset="0"/>
                <a:cs typeface="Calibri" pitchFamily="34" charset="0"/>
                <a:hlinkClick r:id="rId3"/>
              </a:rPr>
              <a:t>iom.edu/Global/Perspectives/2012/HealthLitAttributes.aspx</a:t>
            </a:r>
            <a:r>
              <a:rPr lang="en-US" dirty="0" smtClean="0">
                <a:ea typeface="Calibri" pitchFamily="34" charset="0"/>
                <a:cs typeface="Calibri" pitchFamily="34" charset="0"/>
              </a:rPr>
              <a:t> </a:t>
            </a: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000" b="1" dirty="0" smtClean="0">
                <a:ea typeface="Calibri" pitchFamily="34" charset="0"/>
                <a:cs typeface="Calibri" pitchFamily="34" charset="0"/>
              </a:rPr>
              <a:t>Health </a:t>
            </a:r>
            <a:r>
              <a:rPr lang="en-US" sz="2000" b="1" dirty="0">
                <a:ea typeface="Calibri" pitchFamily="34" charset="0"/>
                <a:cs typeface="Calibri" pitchFamily="34" charset="0"/>
              </a:rPr>
              <a:t>Literacy Environment of Hospitals &amp; Health Centers (2006 ) </a:t>
            </a:r>
            <a:r>
              <a:rPr lang="en-US" sz="2000" b="1" dirty="0" smtClean="0">
                <a:ea typeface="Calibri" pitchFamily="34" charset="0"/>
                <a:cs typeface="Calibri" pitchFamily="34" charset="0"/>
              </a:rPr>
              <a:t/>
            </a:r>
            <a:br>
              <a:rPr lang="en-US" sz="2000" b="1" dirty="0" smtClean="0">
                <a:ea typeface="Calibri" pitchFamily="34" charset="0"/>
                <a:cs typeface="Calibri" pitchFamily="34" charset="0"/>
              </a:rPr>
            </a:br>
            <a:r>
              <a:rPr lang="en-US" dirty="0" smtClean="0">
                <a:ea typeface="Calibri" pitchFamily="34" charset="0"/>
                <a:cs typeface="Calibri" pitchFamily="34" charset="0"/>
                <a:hlinkClick r:id="rId4"/>
              </a:rPr>
              <a:t>www.hsph.harvard.edu/healthliteracy/</a:t>
            </a:r>
            <a:endParaRPr lang="en-US" dirty="0" smtClean="0">
              <a:ea typeface="Calibri" pitchFamily="34" charset="0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000" b="1" dirty="0" smtClean="0">
                <a:ea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ea typeface="Calibri" pitchFamily="34" charset="0"/>
                <a:cs typeface="Calibri" pitchFamily="34" charset="0"/>
              </a:rPr>
              <a:t>Joint  Commission (2007) </a:t>
            </a:r>
            <a:r>
              <a:rPr lang="en-US" sz="2000" b="1" dirty="0" smtClean="0">
                <a:ea typeface="Calibri" pitchFamily="34" charset="0"/>
                <a:cs typeface="Calibri" pitchFamily="34" charset="0"/>
              </a:rPr>
              <a:t/>
            </a:r>
            <a:br>
              <a:rPr lang="en-US" sz="2000" b="1" dirty="0" smtClean="0">
                <a:ea typeface="Calibri" pitchFamily="34" charset="0"/>
                <a:cs typeface="Calibri" pitchFamily="34" charset="0"/>
              </a:rPr>
            </a:br>
            <a:r>
              <a:rPr lang="en-US" i="1" dirty="0" smtClean="0">
                <a:ea typeface="Calibri" pitchFamily="34" charset="0"/>
                <a:cs typeface="Calibri" pitchFamily="34" charset="0"/>
              </a:rPr>
              <a:t>What </a:t>
            </a:r>
            <a:r>
              <a:rPr lang="en-US" i="1" dirty="0">
                <a:ea typeface="Calibri" pitchFamily="34" charset="0"/>
                <a:cs typeface="Calibri" pitchFamily="34" charset="0"/>
              </a:rPr>
              <a:t>did the doctor say? Improving health literacy to protect patient safety </a:t>
            </a:r>
            <a:endParaRPr lang="en-US" i="1" dirty="0" smtClean="0">
              <a:ea typeface="Calibri" pitchFamily="34" charset="0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000" b="1" dirty="0" smtClean="0">
                <a:ea typeface="Calibri" pitchFamily="34" charset="0"/>
                <a:cs typeface="Calibri" pitchFamily="34" charset="0"/>
              </a:rPr>
              <a:t>National </a:t>
            </a:r>
            <a:r>
              <a:rPr lang="en-US" sz="2000" b="1" dirty="0">
                <a:ea typeface="Calibri" pitchFamily="34" charset="0"/>
                <a:cs typeface="Calibri" pitchFamily="34" charset="0"/>
              </a:rPr>
              <a:t>Qualify Forum  (2009) </a:t>
            </a:r>
            <a:r>
              <a:rPr lang="en-US" sz="2000" b="1" dirty="0" smtClean="0">
                <a:ea typeface="Calibri" pitchFamily="34" charset="0"/>
                <a:cs typeface="Calibri" pitchFamily="34" charset="0"/>
              </a:rPr>
              <a:t/>
            </a:r>
            <a:br>
              <a:rPr lang="en-US" sz="2000" b="1" dirty="0" smtClean="0">
                <a:ea typeface="Calibri" pitchFamily="34" charset="0"/>
                <a:cs typeface="Calibri" pitchFamily="34" charset="0"/>
              </a:rPr>
            </a:br>
            <a:r>
              <a:rPr lang="en-US" i="1" dirty="0" smtClean="0">
                <a:ea typeface="Calibri" pitchFamily="34" charset="0"/>
                <a:cs typeface="Calibri" pitchFamily="34" charset="0"/>
              </a:rPr>
              <a:t>Health </a:t>
            </a:r>
            <a:r>
              <a:rPr lang="en-US" i="1" dirty="0">
                <a:ea typeface="Calibri" pitchFamily="34" charset="0"/>
                <a:cs typeface="Calibri" pitchFamily="34" charset="0"/>
              </a:rPr>
              <a:t>Literacy a linchpin in achieving national goals for health and </a:t>
            </a:r>
            <a:r>
              <a:rPr lang="en-US" i="1" dirty="0" smtClean="0">
                <a:ea typeface="Calibri" pitchFamily="34" charset="0"/>
                <a:cs typeface="Calibri" pitchFamily="34" charset="0"/>
              </a:rPr>
              <a:t>healthcare</a:t>
            </a: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000" b="1" dirty="0" smtClean="0">
                <a:ea typeface="Calibri" pitchFamily="34" charset="0"/>
                <a:cs typeface="Calibri" pitchFamily="34" charset="0"/>
              </a:rPr>
              <a:t>Communication </a:t>
            </a:r>
            <a:r>
              <a:rPr lang="en-US" sz="2000" b="1" dirty="0">
                <a:ea typeface="Calibri" pitchFamily="34" charset="0"/>
                <a:cs typeface="Calibri" pitchFamily="34" charset="0"/>
              </a:rPr>
              <a:t>Climate Assessment Tool (2010)</a:t>
            </a:r>
            <a:r>
              <a:rPr lang="en-US" sz="2000" dirty="0"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ea typeface="Calibri" pitchFamily="34" charset="0"/>
                <a:cs typeface="Calibri" pitchFamily="34" charset="0"/>
              </a:rPr>
              <a:t/>
            </a:r>
            <a:br>
              <a:rPr lang="en-US" sz="2000" dirty="0" smtClean="0">
                <a:ea typeface="Calibri" pitchFamily="34" charset="0"/>
                <a:cs typeface="Calibri" pitchFamily="34" charset="0"/>
              </a:rPr>
            </a:br>
            <a:r>
              <a:rPr lang="en-US" dirty="0" err="1" smtClean="0">
                <a:ea typeface="Calibri" pitchFamily="34" charset="0"/>
                <a:cs typeface="Calibri" pitchFamily="34" charset="0"/>
              </a:rPr>
              <a:t>Wynia</a:t>
            </a:r>
            <a:r>
              <a:rPr lang="en-US" dirty="0" smtClean="0">
                <a:ea typeface="Calibri" pitchFamily="34" charset="0"/>
                <a:cs typeface="Calibri" pitchFamily="34" charset="0"/>
              </a:rPr>
              <a:t> </a:t>
            </a:r>
            <a:r>
              <a:rPr lang="en-US" dirty="0">
                <a:ea typeface="Calibri" pitchFamily="34" charset="0"/>
                <a:cs typeface="Calibri" pitchFamily="34" charset="0"/>
              </a:rPr>
              <a:t>M: American Journal of Medical Quality</a:t>
            </a:r>
            <a:endParaRPr lang="en-US" b="1" dirty="0">
              <a:ea typeface="Calibri" pitchFamily="34" charset="0"/>
              <a:cs typeface="Calibri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latin typeface="+mj-lt"/>
            </a:endParaRPr>
          </a:p>
          <a:p>
            <a:pPr marL="742950" lvl="1" indent="-28575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91869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Resources for Healthcare Organizations</a:t>
            </a:r>
          </a:p>
        </p:txBody>
      </p:sp>
    </p:spTree>
    <p:extLst>
      <p:ext uri="{BB962C8B-B14F-4D97-AF65-F5344CB8AC3E}">
        <p14:creationId xmlns:p14="http://schemas.microsoft.com/office/powerpoint/2010/main" val="122812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371600"/>
            <a:ext cx="8382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000" b="1" dirty="0" smtClean="0">
                <a:latin typeface="+mj-lt"/>
              </a:rPr>
              <a:t>CDC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dirty="0" smtClean="0">
                <a:hlinkClick r:id="rId3"/>
              </a:rPr>
              <a:t>www.cdc.gov/healthliteracy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www.cdc.gov/healthliteracy/pdf/simply_put.pdf</a:t>
            </a:r>
            <a:r>
              <a:rPr lang="en-US" dirty="0" smtClean="0"/>
              <a:t> </a:t>
            </a:r>
            <a:endParaRPr lang="en-US" dirty="0"/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000" b="1" dirty="0" smtClean="0">
                <a:ea typeface="Calibri" pitchFamily="34" charset="0"/>
                <a:cs typeface="Calibri" pitchFamily="34" charset="0"/>
              </a:rPr>
              <a:t>NIH</a:t>
            </a:r>
            <a:br>
              <a:rPr lang="en-US" sz="2000" b="1" dirty="0" smtClean="0">
                <a:ea typeface="Calibri" pitchFamily="34" charset="0"/>
                <a:cs typeface="Calibri" pitchFamily="34" charset="0"/>
              </a:rPr>
            </a:br>
            <a:r>
              <a:rPr lang="en-US" dirty="0" smtClean="0">
                <a:cs typeface="Calibri" pitchFamily="34" charset="0"/>
                <a:hlinkClick r:id="rId5" tooltip="http://www.nih.gov/icd/od/ocpl/resources/healthliteracyresearch.htm"/>
              </a:rPr>
              <a:t>www.nih.gov/icd/od/ocpl/resources/healthliteracyresearch.htm</a:t>
            </a:r>
            <a:endParaRPr lang="en-US" sz="2000" b="1" dirty="0" smtClean="0">
              <a:ea typeface="Calibri" pitchFamily="34" charset="0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000" b="1" dirty="0" smtClean="0">
                <a:ea typeface="Calibri" pitchFamily="34" charset="0"/>
                <a:cs typeface="Calibri" pitchFamily="34" charset="0"/>
              </a:rPr>
              <a:t>UNC</a:t>
            </a:r>
            <a:br>
              <a:rPr lang="en-US" sz="2000" b="1" dirty="0" smtClean="0">
                <a:ea typeface="Calibri" pitchFamily="34" charset="0"/>
                <a:cs typeface="Calibri" pitchFamily="34" charset="0"/>
              </a:rPr>
            </a:br>
            <a:r>
              <a:rPr lang="en-US" dirty="0">
                <a:hlinkClick r:id="rId6"/>
              </a:rPr>
              <a:t>www.nchealthliteracy.org</a:t>
            </a:r>
            <a:r>
              <a:rPr lang="en-US" sz="2000" dirty="0">
                <a:hlinkClick r:id="rId6"/>
              </a:rPr>
              <a:t>/</a:t>
            </a:r>
            <a:r>
              <a:rPr lang="en-US" sz="2000" dirty="0"/>
              <a:t> </a:t>
            </a: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000" b="1" dirty="0" smtClean="0">
                <a:ea typeface="Calibri" pitchFamily="34" charset="0"/>
                <a:cs typeface="Calibri" pitchFamily="34" charset="0"/>
              </a:rPr>
              <a:t>Rima Rudd (Harvard School of Public Health)</a:t>
            </a:r>
            <a:br>
              <a:rPr lang="en-US" sz="2000" b="1" dirty="0" smtClean="0">
                <a:ea typeface="Calibri" pitchFamily="34" charset="0"/>
                <a:cs typeface="Calibri" pitchFamily="34" charset="0"/>
              </a:rPr>
            </a:br>
            <a:r>
              <a:rPr lang="en-US" dirty="0">
                <a:cs typeface="Calibri" pitchFamily="34" charset="0"/>
                <a:hlinkClick r:id="rId7"/>
              </a:rPr>
              <a:t>www.hsph.harvard.edu/healthliteracy</a:t>
            </a:r>
            <a:endParaRPr lang="en-US" sz="2000" b="1" dirty="0" smtClean="0">
              <a:ea typeface="Calibri" pitchFamily="34" charset="0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000" b="1" dirty="0" smtClean="0">
                <a:ea typeface="Calibri" pitchFamily="34" charset="0"/>
                <a:cs typeface="Calibri" pitchFamily="34" charset="0"/>
              </a:rPr>
              <a:t>Helen Osborne</a:t>
            </a:r>
            <a:br>
              <a:rPr lang="en-US" sz="2000" b="1" dirty="0" smtClean="0">
                <a:ea typeface="Calibri" pitchFamily="34" charset="0"/>
                <a:cs typeface="Calibri" pitchFamily="34" charset="0"/>
              </a:rPr>
            </a:br>
            <a:r>
              <a:rPr lang="en-US" sz="1600" dirty="0">
                <a:cs typeface="Calibri" pitchFamily="34" charset="0"/>
                <a:hlinkClick r:id="rId8"/>
              </a:rPr>
              <a:t>www.healthliteracy.com</a:t>
            </a:r>
            <a:r>
              <a:rPr lang="en-US" dirty="0">
                <a:cs typeface="Calibri" pitchFamily="34" charset="0"/>
                <a:hlinkClick r:id="rId8"/>
              </a:rPr>
              <a:t>/</a:t>
            </a:r>
            <a:r>
              <a:rPr lang="en-US" dirty="0">
                <a:cs typeface="Calibri" pitchFamily="34" charset="0"/>
              </a:rPr>
              <a:t> </a:t>
            </a:r>
            <a:endParaRPr lang="en-US" dirty="0"/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b="1" dirty="0">
              <a:ea typeface="Calibri" pitchFamily="34" charset="0"/>
              <a:cs typeface="Calibri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latin typeface="+mj-lt"/>
            </a:endParaRPr>
          </a:p>
          <a:p>
            <a:pPr marL="742950" lvl="1" indent="-28575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376535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Health Literacy Websites</a:t>
            </a:r>
          </a:p>
        </p:txBody>
      </p:sp>
    </p:spTree>
    <p:extLst>
      <p:ext uri="{BB962C8B-B14F-4D97-AF65-F5344CB8AC3E}">
        <p14:creationId xmlns:p14="http://schemas.microsoft.com/office/powerpoint/2010/main" val="400937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371600"/>
            <a:ext cx="838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000" b="1" dirty="0" smtClean="0">
                <a:latin typeface="+mj-lt"/>
              </a:rPr>
              <a:t>Health Literacy Tools, Reports, and Research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dirty="0" smtClean="0">
                <a:hlinkClick r:id="rId3"/>
              </a:rPr>
              <a:t>www.health.gov/communication/literacy</a:t>
            </a:r>
            <a:r>
              <a:rPr lang="en-US" dirty="0">
                <a:hlinkClick r:id="rId3"/>
              </a:rPr>
              <a:t>/#tools</a:t>
            </a:r>
            <a:r>
              <a:rPr lang="en-US" dirty="0"/>
              <a:t> </a:t>
            </a: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000" b="1" dirty="0" smtClean="0">
                <a:ea typeface="Calibri" pitchFamily="34" charset="0"/>
                <a:cs typeface="Calibri" pitchFamily="34" charset="0"/>
              </a:rPr>
              <a:t>Carolina Geriatric Education Center</a:t>
            </a:r>
            <a:br>
              <a:rPr lang="en-US" sz="2000" b="1" dirty="0" smtClean="0">
                <a:ea typeface="Calibri" pitchFamily="34" charset="0"/>
                <a:cs typeface="Calibri" pitchFamily="34" charset="0"/>
              </a:rPr>
            </a:br>
            <a:r>
              <a:rPr lang="en-US" dirty="0">
                <a:hlinkClick r:id="rId4"/>
              </a:rPr>
              <a:t>www.med.unc.edu/aging/cgec/Health%20Literacy</a:t>
            </a:r>
            <a:r>
              <a:rPr lang="en-US" dirty="0"/>
              <a:t> </a:t>
            </a:r>
            <a:endParaRPr lang="en-US" sz="2000" dirty="0" smtClean="0"/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000" b="1" dirty="0" smtClean="0">
                <a:ea typeface="Calibri" pitchFamily="34" charset="0"/>
                <a:cs typeface="Calibri" pitchFamily="34" charset="0"/>
              </a:rPr>
              <a:t>CDC Expert Panel Report: HL for Older Adults</a:t>
            </a:r>
            <a:br>
              <a:rPr lang="en-US" sz="2000" b="1" dirty="0" smtClean="0">
                <a:ea typeface="Calibri" pitchFamily="34" charset="0"/>
                <a:cs typeface="Calibri" pitchFamily="34" charset="0"/>
              </a:rPr>
            </a:br>
            <a:r>
              <a:rPr lang="en-US" sz="1600" dirty="0">
                <a:hlinkClick r:id="rId5"/>
              </a:rPr>
              <a:t>www.cdc.gov/healthliteracy/pdf/olderadults.pdf</a:t>
            </a:r>
            <a:r>
              <a:rPr lang="en-US" sz="1600" dirty="0" smtClean="0">
                <a:cs typeface="Calibri" pitchFamily="34" charset="0"/>
              </a:rPr>
              <a:t> </a:t>
            </a:r>
            <a:endParaRPr lang="en-US" dirty="0"/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b="1" dirty="0">
              <a:ea typeface="Calibri" pitchFamily="34" charset="0"/>
              <a:cs typeface="Calibri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latin typeface="+mj-lt"/>
            </a:endParaRPr>
          </a:p>
          <a:p>
            <a:pPr marL="742950" lvl="1" indent="-28575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Clr>
                <a:srgbClr val="C09746"/>
              </a:buClr>
              <a:buSzPct val="120000"/>
              <a:buFont typeface="Wingdings" pitchFamily="2" charset="2"/>
              <a:buChar char="§"/>
              <a:tabLst>
                <a:tab pos="685800" algn="l"/>
              </a:tabLs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376535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Health Literacy Websites</a:t>
            </a:r>
          </a:p>
        </p:txBody>
      </p:sp>
    </p:spTree>
    <p:extLst>
      <p:ext uri="{BB962C8B-B14F-4D97-AF65-F5344CB8AC3E}">
        <p14:creationId xmlns:p14="http://schemas.microsoft.com/office/powerpoint/2010/main" val="282119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Default Design">
  <a:themeElements>
    <a:clrScheme name="2_Default Design 8">
      <a:dk1>
        <a:srgbClr val="808080"/>
      </a:dk1>
      <a:lt1>
        <a:srgbClr val="FFFFFF"/>
      </a:lt1>
      <a:dk2>
        <a:srgbClr val="0000CC"/>
      </a:dk2>
      <a:lt2>
        <a:srgbClr val="FFE701"/>
      </a:lt2>
      <a:accent1>
        <a:srgbClr val="00CC99"/>
      </a:accent1>
      <a:accent2>
        <a:srgbClr val="FFFFFF"/>
      </a:accent2>
      <a:accent3>
        <a:srgbClr val="AAAAE2"/>
      </a:accent3>
      <a:accent4>
        <a:srgbClr val="DADADA"/>
      </a:accent4>
      <a:accent5>
        <a:srgbClr val="AAE2CA"/>
      </a:accent5>
      <a:accent6>
        <a:srgbClr val="E7E7E7"/>
      </a:accent6>
      <a:hlink>
        <a:srgbClr val="CCCCFF"/>
      </a:hlink>
      <a:folHlink>
        <a:srgbClr val="B2B2B2"/>
      </a:folHlink>
    </a:clrScheme>
    <a:fontScheme name="2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808080"/>
        </a:dk1>
        <a:lt1>
          <a:srgbClr val="FFFFFF"/>
        </a:lt1>
        <a:dk2>
          <a:srgbClr val="0000CC"/>
        </a:dk2>
        <a:lt2>
          <a:srgbClr val="FFE701"/>
        </a:lt2>
        <a:accent1>
          <a:srgbClr val="00CC99"/>
        </a:accent1>
        <a:accent2>
          <a:srgbClr val="FFFFFF"/>
        </a:accent2>
        <a:accent3>
          <a:srgbClr val="AAAAE2"/>
        </a:accent3>
        <a:accent4>
          <a:srgbClr val="DADADA"/>
        </a:accent4>
        <a:accent5>
          <a:srgbClr val="AAE2CA"/>
        </a:accent5>
        <a:accent6>
          <a:srgbClr val="E7E7E7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_Default Design">
  <a:themeElements>
    <a:clrScheme name="2_Default Design 8">
      <a:dk1>
        <a:srgbClr val="808080"/>
      </a:dk1>
      <a:lt1>
        <a:srgbClr val="FFFFFF"/>
      </a:lt1>
      <a:dk2>
        <a:srgbClr val="0000CC"/>
      </a:dk2>
      <a:lt2>
        <a:srgbClr val="FFE701"/>
      </a:lt2>
      <a:accent1>
        <a:srgbClr val="00CC99"/>
      </a:accent1>
      <a:accent2>
        <a:srgbClr val="FFFFFF"/>
      </a:accent2>
      <a:accent3>
        <a:srgbClr val="AAAAE2"/>
      </a:accent3>
      <a:accent4>
        <a:srgbClr val="DADADA"/>
      </a:accent4>
      <a:accent5>
        <a:srgbClr val="AAE2CA"/>
      </a:accent5>
      <a:accent6>
        <a:srgbClr val="E7E7E7"/>
      </a:accent6>
      <a:hlink>
        <a:srgbClr val="CCCCFF"/>
      </a:hlink>
      <a:folHlink>
        <a:srgbClr val="B2B2B2"/>
      </a:folHlink>
    </a:clrScheme>
    <a:fontScheme name="2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808080"/>
        </a:dk1>
        <a:lt1>
          <a:srgbClr val="FFFFFF"/>
        </a:lt1>
        <a:dk2>
          <a:srgbClr val="0000CC"/>
        </a:dk2>
        <a:lt2>
          <a:srgbClr val="FFE701"/>
        </a:lt2>
        <a:accent1>
          <a:srgbClr val="00CC99"/>
        </a:accent1>
        <a:accent2>
          <a:srgbClr val="FFFFFF"/>
        </a:accent2>
        <a:accent3>
          <a:srgbClr val="AAAAE2"/>
        </a:accent3>
        <a:accent4>
          <a:srgbClr val="DADADA"/>
        </a:accent4>
        <a:accent5>
          <a:srgbClr val="AAE2CA"/>
        </a:accent5>
        <a:accent6>
          <a:srgbClr val="E7E7E7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_Default Design">
  <a:themeElements>
    <a:clrScheme name="2_Default Design 8">
      <a:dk1>
        <a:srgbClr val="808080"/>
      </a:dk1>
      <a:lt1>
        <a:srgbClr val="FFFFFF"/>
      </a:lt1>
      <a:dk2>
        <a:srgbClr val="0000CC"/>
      </a:dk2>
      <a:lt2>
        <a:srgbClr val="FFE701"/>
      </a:lt2>
      <a:accent1>
        <a:srgbClr val="00CC99"/>
      </a:accent1>
      <a:accent2>
        <a:srgbClr val="FFFFFF"/>
      </a:accent2>
      <a:accent3>
        <a:srgbClr val="AAAAE2"/>
      </a:accent3>
      <a:accent4>
        <a:srgbClr val="DADADA"/>
      </a:accent4>
      <a:accent5>
        <a:srgbClr val="AAE2CA"/>
      </a:accent5>
      <a:accent6>
        <a:srgbClr val="E7E7E7"/>
      </a:accent6>
      <a:hlink>
        <a:srgbClr val="CCCCFF"/>
      </a:hlink>
      <a:folHlink>
        <a:srgbClr val="B2B2B2"/>
      </a:folHlink>
    </a:clrScheme>
    <a:fontScheme name="2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808080"/>
        </a:dk1>
        <a:lt1>
          <a:srgbClr val="FFFFFF"/>
        </a:lt1>
        <a:dk2>
          <a:srgbClr val="0000CC"/>
        </a:dk2>
        <a:lt2>
          <a:srgbClr val="FFE701"/>
        </a:lt2>
        <a:accent1>
          <a:srgbClr val="00CC99"/>
        </a:accent1>
        <a:accent2>
          <a:srgbClr val="FFFFFF"/>
        </a:accent2>
        <a:accent3>
          <a:srgbClr val="AAAAE2"/>
        </a:accent3>
        <a:accent4>
          <a:srgbClr val="DADADA"/>
        </a:accent4>
        <a:accent5>
          <a:srgbClr val="AAE2CA"/>
        </a:accent5>
        <a:accent6>
          <a:srgbClr val="E7E7E7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854C37C7E1D74B92CA884426796607" ma:contentTypeVersion="0" ma:contentTypeDescription="Create a new document." ma:contentTypeScope="" ma:versionID="071e178394e06eb66423516cf31f85d4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8F959D7-8236-46E3-8659-F740EF7E01A9}">
  <ds:schemaRefs>
    <ds:schemaRef ds:uri="http://schemas.openxmlformats.org/package/2006/metadata/core-properties"/>
    <ds:schemaRef ds:uri="http://purl.org/dc/elements/1.1/"/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0F0BA8C-21CD-4209-9D8A-C1543D29E7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7EA24F-3783-4EAE-8DE2-A9E48CEAC5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12456</TotalTime>
  <Words>1006</Words>
  <Application>Microsoft Office PowerPoint</Application>
  <PresentationFormat>On-screen Show (4:3)</PresentationFormat>
  <Paragraphs>242</Paragraphs>
  <Slides>24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5_Default Design</vt:lpstr>
      <vt:lpstr>6_Default Design</vt:lpstr>
      <vt:lpstr>8_Default Design</vt:lpstr>
      <vt:lpstr>9_Default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</dc:creator>
  <cp:lastModifiedBy>Windows User</cp:lastModifiedBy>
  <cp:revision>440</cp:revision>
  <dcterms:created xsi:type="dcterms:W3CDTF">2011-09-11T21:12:16Z</dcterms:created>
  <dcterms:modified xsi:type="dcterms:W3CDTF">2013-04-24T19:37:58Z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0x010100BF854C37C7E1D74B92CA884426796607</vt:lpwstr>
  </property>
</Properties>
</file>