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716" r:id="rId5"/>
    <p:sldMasterId id="2147483720" r:id="rId6"/>
    <p:sldMasterId id="2147483722" r:id="rId7"/>
  </p:sldMasterIdLst>
  <p:notesMasterIdLst>
    <p:notesMasterId r:id="rId47"/>
  </p:notesMasterIdLst>
  <p:handoutMasterIdLst>
    <p:handoutMasterId r:id="rId48"/>
  </p:handoutMasterIdLst>
  <p:sldIdLst>
    <p:sldId id="313" r:id="rId8"/>
    <p:sldId id="371" r:id="rId9"/>
    <p:sldId id="373" r:id="rId10"/>
    <p:sldId id="374" r:id="rId11"/>
    <p:sldId id="375" r:id="rId12"/>
    <p:sldId id="376" r:id="rId13"/>
    <p:sldId id="379" r:id="rId14"/>
    <p:sldId id="380" r:id="rId15"/>
    <p:sldId id="395" r:id="rId16"/>
    <p:sldId id="381" r:id="rId17"/>
    <p:sldId id="382" r:id="rId18"/>
    <p:sldId id="396" r:id="rId19"/>
    <p:sldId id="384" r:id="rId20"/>
    <p:sldId id="397" r:id="rId21"/>
    <p:sldId id="398" r:id="rId22"/>
    <p:sldId id="399" r:id="rId23"/>
    <p:sldId id="400" r:id="rId24"/>
    <p:sldId id="401" r:id="rId25"/>
    <p:sldId id="385" r:id="rId26"/>
    <p:sldId id="402" r:id="rId27"/>
    <p:sldId id="386" r:id="rId28"/>
    <p:sldId id="387" r:id="rId29"/>
    <p:sldId id="388" r:id="rId30"/>
    <p:sldId id="389" r:id="rId31"/>
    <p:sldId id="403" r:id="rId32"/>
    <p:sldId id="404" r:id="rId33"/>
    <p:sldId id="405" r:id="rId34"/>
    <p:sldId id="407" r:id="rId35"/>
    <p:sldId id="408" r:id="rId36"/>
    <p:sldId id="409" r:id="rId37"/>
    <p:sldId id="410" r:id="rId38"/>
    <p:sldId id="411" r:id="rId39"/>
    <p:sldId id="412" r:id="rId40"/>
    <p:sldId id="413" r:id="rId41"/>
    <p:sldId id="414" r:id="rId42"/>
    <p:sldId id="415" r:id="rId43"/>
    <p:sldId id="416" r:id="rId44"/>
    <p:sldId id="417" r:id="rId45"/>
    <p:sldId id="418" r:id="rId4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746"/>
    <a:srgbClr val="468F8E"/>
    <a:srgbClr val="003300"/>
    <a:srgbClr val="006600"/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5524" autoAdjust="0"/>
  </p:normalViewPr>
  <p:slideViewPr>
    <p:cSldViewPr>
      <p:cViewPr>
        <p:scale>
          <a:sx n="80" d="100"/>
          <a:sy n="80" d="100"/>
        </p:scale>
        <p:origin x="-78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94" y="-90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34ED3-BF64-4435-B727-52E72E6C6C1F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50128-1431-44DE-AE3B-C5F4F718BF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6BA4C7-F2AA-4D7B-AF23-4D1B0791B372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823A3D-F4B7-4E41-98C7-15E2CE9EA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2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Wide Range Achievement Test-Revised (r= 0.88)</a:t>
            </a:r>
          </a:p>
          <a:p>
            <a:pPr eaLnBrk="1" hangingPunct="1"/>
            <a:r>
              <a:rPr lang="en-US" dirty="0" smtClean="0"/>
              <a:t>revised </a:t>
            </a:r>
            <a:r>
              <a:rPr lang="en-US" dirty="0" err="1" smtClean="0"/>
              <a:t>Slosson</a:t>
            </a:r>
            <a:r>
              <a:rPr lang="en-US" dirty="0" smtClean="0"/>
              <a:t> Oral Reading Tests (r=0.96)</a:t>
            </a:r>
          </a:p>
          <a:p>
            <a:pPr eaLnBrk="1" hangingPunct="1"/>
            <a:r>
              <a:rPr lang="en-US" dirty="0" smtClean="0"/>
              <a:t>revised Peabody Individual Achievement Test (r=0.97)</a:t>
            </a:r>
          </a:p>
          <a:p>
            <a:pPr eaLnBrk="1" hangingPunct="1"/>
            <a:r>
              <a:rPr lang="en-US" dirty="0" smtClean="0"/>
              <a:t>TOFHLA (0.84)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3B56DC-FB6C-4106-9729-6D81257BD95F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65626-6FD7-47C3-BFA1-594B88DA6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182880" rIns="18288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Courier New" pitchFamily="49" charset="0"/>
        <a:buChar char="o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tdavis1@lsuhsc.edu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3.parinc.com/products/product.aspx" TargetMode="External"/><Relationship Id="rId5" Type="http://schemas.openxmlformats.org/officeDocument/2006/relationships/hyperlink" Target="http://www.clearhealthcommunication.com/physicians-providers/newest-vital-sign.html" TargetMode="External"/><Relationship Id="rId4" Type="http://schemas.openxmlformats.org/officeDocument/2006/relationships/hyperlink" Target="http://peppercornbooks.com/catalog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743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Assessing Literacy in Healthcare</a:t>
            </a:r>
            <a:endParaRPr lang="en-US" sz="40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559165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9746"/>
                </a:solidFill>
              </a:rPr>
              <a:t>Connie </a:t>
            </a:r>
            <a:r>
              <a:rPr lang="en-US" sz="2000" b="1" dirty="0">
                <a:solidFill>
                  <a:srgbClr val="C09746"/>
                </a:solidFill>
              </a:rPr>
              <a:t>Arnold, PhD</a:t>
            </a:r>
          </a:p>
          <a:p>
            <a:pPr algn="ctr"/>
            <a:r>
              <a:rPr lang="en-US" sz="2000" dirty="0" smtClean="0">
                <a:solidFill>
                  <a:srgbClr val="C09746"/>
                </a:solidFill>
              </a:rPr>
              <a:t>Associate Professor of Medicine</a:t>
            </a:r>
          </a:p>
          <a:p>
            <a:pPr algn="ctr"/>
            <a:endParaRPr lang="en-US" sz="2000" dirty="0" smtClean="0">
              <a:solidFill>
                <a:srgbClr val="C09746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C09746"/>
                </a:solidFill>
              </a:rPr>
              <a:t>Terry </a:t>
            </a:r>
            <a:r>
              <a:rPr lang="en-US" sz="2000" b="1" dirty="0">
                <a:solidFill>
                  <a:srgbClr val="C09746"/>
                </a:solidFill>
              </a:rPr>
              <a:t>Davis, </a:t>
            </a:r>
            <a:r>
              <a:rPr lang="en-US" sz="2000" b="1" dirty="0" smtClean="0">
                <a:solidFill>
                  <a:srgbClr val="C09746"/>
                </a:solidFill>
              </a:rPr>
              <a:t>PhD</a:t>
            </a:r>
          </a:p>
          <a:p>
            <a:pPr algn="ctr"/>
            <a:r>
              <a:rPr lang="en-US" sz="2000" dirty="0" smtClean="0">
                <a:solidFill>
                  <a:srgbClr val="C09746"/>
                </a:solidFill>
              </a:rPr>
              <a:t>Professor of medicine and Pediatrics</a:t>
            </a:r>
            <a:r>
              <a:rPr lang="en-US" sz="2000" b="1" dirty="0" smtClean="0">
                <a:solidFill>
                  <a:srgbClr val="C09746"/>
                </a:solidFill>
              </a:rPr>
              <a:t> </a:t>
            </a:r>
            <a:endParaRPr lang="en-US" sz="2000" b="1" dirty="0">
              <a:solidFill>
                <a:srgbClr val="C09746"/>
              </a:solidFill>
            </a:endParaRPr>
          </a:p>
          <a:p>
            <a:pPr algn="ctr"/>
            <a:endParaRPr lang="en-US" sz="2000" b="1" i="1" dirty="0" smtClean="0">
              <a:solidFill>
                <a:srgbClr val="C0974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REALM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Commonly Asked Questions About the REALM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Pronunciation of endings must be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100% accurate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Accent –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Use your judgment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Language other than English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Not proven in other languages</a:t>
            </a:r>
            <a:endParaRPr lang="en-US" i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Do I need permission to use?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No, it is in the public domain. It costs $65 for the manual (free for </a:t>
            </a:r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LACaTS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members)</a:t>
            </a:r>
            <a:endParaRPr lang="en-US" i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Short REALMs: REALM-R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REAL-R (2002)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Correlations: REALM (.72), WRAT-R3 (.64)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Score of ≤ 6 = risk for low literacy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11 words (only 8 are scored) – fat, flu, and pill are not scored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318570"/>
            <a:ext cx="7696200" cy="353943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Fat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Flu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Pull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Allergic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Jaundice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Anemia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Fatigue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Directed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Colitis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Constipation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Osteoporosis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60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Short REALMs: REALM-SF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REAL-SF (2007)</a:t>
            </a:r>
          </a:p>
          <a:p>
            <a:pPr lvl="0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Correlations: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REALM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(.94),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WRAT-R3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(.83)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Score:</a:t>
            </a:r>
          </a:p>
          <a:p>
            <a:pPr marL="1143000" lvl="2" indent="-22860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0 – 3		≤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6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grade (low literacy)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4 – 6		7-8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grade (marginal literacy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7		≥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9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grade (adequate literacy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7 words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614208"/>
            <a:ext cx="7696200" cy="175432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Menopause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Antibiotics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Exercise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Jaundice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Rectal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Anemia</a:t>
            </a:r>
          </a:p>
          <a:p>
            <a:pPr marL="685800" lvl="1" indent="-228600">
              <a:lnSpc>
                <a:spcPct val="15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Behavior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74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TOFHLA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is TOFHLA?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 reading comprehension sections (Cloze technique) 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numeracy section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Available in English and Spanish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Correlations: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WRAT (0.74)	REALM (0.84)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Long and short versions are available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 to administer TOFHLA: 22 minutes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S-TOFHLA: 7 minutes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6429375"/>
            <a:ext cx="259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Parker 1995, </a:t>
            </a:r>
            <a:r>
              <a:rPr lang="en-US" sz="1200" i="1" dirty="0"/>
              <a:t>J Intern Med</a:t>
            </a:r>
          </a:p>
        </p:txBody>
      </p:sp>
    </p:spTree>
    <p:extLst>
      <p:ext uri="{BB962C8B-B14F-4D97-AF65-F5344CB8AC3E}">
        <p14:creationId xmlns:p14="http://schemas.microsoft.com/office/powerpoint/2010/main" val="10513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TOFHLA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TOFHLA Translates into three categories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Inadequate functional health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literacy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Marginal functional health literacy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Adequate functional health literacy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6429375"/>
            <a:ext cx="259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Parker 1995, </a:t>
            </a:r>
            <a:r>
              <a:rPr lang="en-US" sz="1200" i="1" dirty="0"/>
              <a:t>J Intern Med</a:t>
            </a:r>
          </a:p>
        </p:txBody>
      </p:sp>
    </p:spTree>
    <p:extLst>
      <p:ext uri="{BB962C8B-B14F-4D97-AF65-F5344CB8AC3E}">
        <p14:creationId xmlns:p14="http://schemas.microsoft.com/office/powerpoint/2010/main" val="32294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STOFHLA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295400"/>
            <a:ext cx="7772400" cy="5943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kern="0" dirty="0" smtClean="0">
                <a:solidFill>
                  <a:schemeClr val="tx1"/>
                </a:solidFill>
                <a:latin typeface="Arial" charset="0"/>
              </a:rPr>
              <a:t>PASSAGE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Your doctor has sent you to have a ____________ X-ray.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   				      a. stomach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   				      b. diabetes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   				      c. stitches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   				      d. germs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You must have an __________ stomach when you come for ______.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    a. asthma 			           a. is.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    b. empty 			           b. am.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    c. incest 			           c. if.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    d. anemia 			           d. it.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85800" y="6443333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Baker 1999, </a:t>
            </a:r>
            <a:r>
              <a:rPr lang="en-US" sz="1200" i="1" dirty="0"/>
              <a:t>Patient Ed and </a:t>
            </a:r>
            <a:r>
              <a:rPr lang="en-US" sz="1200" i="1" dirty="0" err="1"/>
              <a:t>Couns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83989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STOFHLA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295400"/>
            <a:ext cx="7772400" cy="5943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kern="0" dirty="0" smtClean="0">
                <a:solidFill>
                  <a:schemeClr val="tx1"/>
                </a:solidFill>
                <a:latin typeface="Arial" charset="0"/>
              </a:rPr>
              <a:t>PASSAGE A CONT’D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The X-ray will ________ from 1 to 3 _________ to do.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a. take 	       a. beds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b. view 	       b. brains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c. talk 	       c. hours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       d. look 	       d. diets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" kern="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kern="0" dirty="0" smtClean="0">
                <a:solidFill>
                  <a:schemeClr val="tx1"/>
                </a:solidFill>
                <a:latin typeface="Arial" charset="0"/>
              </a:rPr>
              <a:t>THE DAY BEFORE THE X-RAY.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For supper have only a ________ snack of fruit, ________ and jelly, with coffee or tea.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	a. little 		a. toes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	b. broth 		b. throat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	c. attack 		c. toast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500" kern="0" dirty="0" smtClean="0">
                <a:solidFill>
                  <a:schemeClr val="tx1"/>
                </a:solidFill>
                <a:latin typeface="Arial" charset="0"/>
              </a:rPr>
              <a:t>			d. nausea 		d. thigh</a:t>
            </a:r>
            <a:endParaRPr lang="en-US" sz="1500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85800" y="6429375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Baker 1999, </a:t>
            </a:r>
            <a:r>
              <a:rPr lang="en-US" sz="1200" i="1" dirty="0"/>
              <a:t>Patient Ed and </a:t>
            </a:r>
            <a:r>
              <a:rPr lang="en-US" sz="1200" i="1" dirty="0" err="1"/>
              <a:t>Couns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914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TOFHLA-S (Spanish)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+mj-lt"/>
              </a:rPr>
              <a:t>Lectura</a:t>
            </a:r>
            <a:r>
              <a:rPr lang="en-US" b="1" dirty="0">
                <a:latin typeface="+mj-lt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 smtClean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Su </a:t>
            </a:r>
            <a:r>
              <a:rPr lang="en-US" sz="1600" dirty="0">
                <a:latin typeface="+mj-lt"/>
              </a:rPr>
              <a:t>doctor le ha ____________ a </a:t>
            </a:r>
            <a:r>
              <a:rPr lang="en-US" sz="1600" dirty="0" err="1">
                <a:latin typeface="+mj-lt"/>
              </a:rPr>
              <a:t>sacarse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Rayos</a:t>
            </a:r>
            <a:r>
              <a:rPr lang="en-US" sz="1600" dirty="0">
                <a:latin typeface="+mj-lt"/>
              </a:rPr>
              <a:t> X del ______________.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a. </a:t>
            </a:r>
            <a:r>
              <a:rPr lang="en-US" sz="1600" dirty="0" err="1">
                <a:latin typeface="+mj-lt"/>
              </a:rPr>
              <a:t>distinguido</a:t>
            </a:r>
            <a:r>
              <a:rPr lang="en-US" sz="1600" dirty="0">
                <a:latin typeface="+mj-lt"/>
              </a:rPr>
              <a:t>			   a. </a:t>
            </a:r>
            <a:r>
              <a:rPr lang="en-US" sz="1600" dirty="0" err="1">
                <a:latin typeface="+mj-lt"/>
              </a:rPr>
              <a:t>estómago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b. </a:t>
            </a:r>
            <a:r>
              <a:rPr lang="en-US" sz="1600" dirty="0" err="1">
                <a:latin typeface="+mj-lt"/>
              </a:rPr>
              <a:t>mandado</a:t>
            </a:r>
            <a:r>
              <a:rPr lang="en-US" sz="1600" dirty="0">
                <a:latin typeface="+mj-lt"/>
              </a:rPr>
              <a:t>			   b. </a:t>
            </a:r>
            <a:r>
              <a:rPr lang="en-US" sz="1600" dirty="0" err="1">
                <a:latin typeface="+mj-lt"/>
              </a:rPr>
              <a:t>caminar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c. </a:t>
            </a:r>
            <a:r>
              <a:rPr lang="en-US" sz="1600" dirty="0" err="1">
                <a:latin typeface="+mj-lt"/>
              </a:rPr>
              <a:t>corrido</a:t>
            </a:r>
            <a:r>
              <a:rPr lang="en-US" sz="1600" dirty="0">
                <a:latin typeface="+mj-lt"/>
              </a:rPr>
              <a:t>			   c. </a:t>
            </a:r>
            <a:r>
              <a:rPr lang="en-US" sz="1600" dirty="0" err="1">
                <a:latin typeface="+mj-lt"/>
              </a:rPr>
              <a:t>vestido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d. </a:t>
            </a:r>
            <a:r>
              <a:rPr lang="en-US" sz="1600" dirty="0" err="1">
                <a:latin typeface="+mj-lt"/>
              </a:rPr>
              <a:t>formalmente</a:t>
            </a:r>
            <a:r>
              <a:rPr lang="en-US" sz="1600" dirty="0">
                <a:latin typeface="+mj-lt"/>
              </a:rPr>
              <a:t>			   d. </a:t>
            </a:r>
            <a:r>
              <a:rPr lang="en-US" sz="1600" dirty="0" err="1">
                <a:latin typeface="+mj-lt"/>
              </a:rPr>
              <a:t>comunmente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 err="1">
                <a:latin typeface="+mj-lt"/>
              </a:rPr>
              <a:t>Cuando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venga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por</a:t>
            </a:r>
            <a:r>
              <a:rPr lang="en-US" sz="1600" dirty="0">
                <a:latin typeface="+mj-lt"/>
              </a:rPr>
              <a:t> los ___________ </a:t>
            </a:r>
            <a:r>
              <a:rPr lang="en-US" sz="1600" dirty="0" err="1">
                <a:latin typeface="+mj-lt"/>
              </a:rPr>
              <a:t>debe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tener</a:t>
            </a:r>
            <a:r>
              <a:rPr lang="en-US" sz="1600" dirty="0">
                <a:latin typeface="+mj-lt"/>
              </a:rPr>
              <a:t> el </a:t>
            </a:r>
            <a:r>
              <a:rPr lang="en-US" sz="1600" dirty="0" err="1">
                <a:latin typeface="+mj-lt"/>
              </a:rPr>
              <a:t>estómago</a:t>
            </a:r>
            <a:r>
              <a:rPr lang="en-US" sz="1600" dirty="0">
                <a:latin typeface="+mj-lt"/>
              </a:rPr>
              <a:t> ___________.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a. </a:t>
            </a:r>
            <a:r>
              <a:rPr lang="en-US" sz="1600" dirty="0" err="1">
                <a:latin typeface="+mj-lt"/>
              </a:rPr>
              <a:t>libros</a:t>
            </a:r>
            <a:r>
              <a:rPr lang="en-US" sz="1600" dirty="0">
                <a:latin typeface="+mj-lt"/>
              </a:rPr>
              <a:t>				a. volar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b. </a:t>
            </a:r>
            <a:r>
              <a:rPr lang="en-US" sz="1600" dirty="0" err="1">
                <a:latin typeface="+mj-lt"/>
              </a:rPr>
              <a:t>fiel</a:t>
            </a:r>
            <a:r>
              <a:rPr lang="en-US" sz="1600" dirty="0">
                <a:latin typeface="+mj-lt"/>
              </a:rPr>
              <a:t>				b. </a:t>
            </a:r>
            <a:r>
              <a:rPr lang="en-US" sz="1600" dirty="0" err="1">
                <a:latin typeface="+mj-lt"/>
              </a:rPr>
              <a:t>cabeza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c. </a:t>
            </a:r>
            <a:r>
              <a:rPr lang="en-US" sz="1600" dirty="0" err="1">
                <a:latin typeface="+mj-lt"/>
              </a:rPr>
              <a:t>rayos</a:t>
            </a:r>
            <a:r>
              <a:rPr lang="en-US" sz="1600" dirty="0">
                <a:latin typeface="+mj-lt"/>
              </a:rPr>
              <a:t> x				c. </a:t>
            </a:r>
            <a:r>
              <a:rPr lang="en-US" sz="1600" dirty="0" err="1">
                <a:latin typeface="+mj-lt"/>
              </a:rPr>
              <a:t>vacío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d. </a:t>
            </a:r>
            <a:r>
              <a:rPr lang="en-US" sz="1600" dirty="0" err="1">
                <a:latin typeface="+mj-lt"/>
              </a:rPr>
              <a:t>dormir</a:t>
            </a:r>
            <a:r>
              <a:rPr lang="en-US" sz="1600" dirty="0">
                <a:latin typeface="+mj-lt"/>
              </a:rPr>
              <a:t>				d. </a:t>
            </a:r>
            <a:r>
              <a:rPr lang="en-US" sz="1600" dirty="0" err="1">
                <a:latin typeface="+mj-lt"/>
              </a:rPr>
              <a:t>contento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endParaRPr lang="en-US" sz="1600" dirty="0">
              <a:latin typeface="+mj-lt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3400" y="6423026"/>
            <a:ext cx="1960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Parker 1995, </a:t>
            </a:r>
            <a:r>
              <a:rPr lang="en-US" sz="1200" i="1"/>
              <a:t>J Intern Med</a:t>
            </a:r>
          </a:p>
        </p:txBody>
      </p:sp>
    </p:spTree>
    <p:extLst>
      <p:ext uri="{BB962C8B-B14F-4D97-AF65-F5344CB8AC3E}">
        <p14:creationId xmlns:p14="http://schemas.microsoft.com/office/powerpoint/2010/main" val="21911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TOFHLA-S (Spanish)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+mj-lt"/>
              </a:rPr>
              <a:t>Lectura</a:t>
            </a:r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A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Este </a:t>
            </a:r>
            <a:r>
              <a:rPr lang="en-US" sz="1600" dirty="0" err="1">
                <a:latin typeface="+mj-lt"/>
              </a:rPr>
              <a:t>examen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Rayos</a:t>
            </a:r>
            <a:r>
              <a:rPr lang="en-US" sz="1600" dirty="0">
                <a:latin typeface="+mj-lt"/>
              </a:rPr>
              <a:t> X _____________ de 1 a 3 ____________.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     a. </a:t>
            </a:r>
            <a:r>
              <a:rPr lang="en-US" sz="1600" dirty="0" err="1">
                <a:latin typeface="+mj-lt"/>
              </a:rPr>
              <a:t>durará</a:t>
            </a:r>
            <a:r>
              <a:rPr lang="en-US" sz="1600" dirty="0">
                <a:latin typeface="+mj-lt"/>
              </a:rPr>
              <a:t>	               a. </a:t>
            </a:r>
            <a:r>
              <a:rPr lang="en-US" sz="1600" dirty="0" err="1">
                <a:latin typeface="+mj-lt"/>
              </a:rPr>
              <a:t>millas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     b. </a:t>
            </a:r>
            <a:r>
              <a:rPr lang="en-US" sz="1600" dirty="0" err="1">
                <a:latin typeface="+mj-lt"/>
              </a:rPr>
              <a:t>cantará</a:t>
            </a:r>
            <a:r>
              <a:rPr lang="en-US" sz="1600" dirty="0">
                <a:latin typeface="+mj-lt"/>
              </a:rPr>
              <a:t>	               b. </a:t>
            </a:r>
            <a:r>
              <a:rPr lang="en-US" sz="1600" dirty="0" err="1">
                <a:latin typeface="+mj-lt"/>
              </a:rPr>
              <a:t>luz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     c. </a:t>
            </a:r>
            <a:r>
              <a:rPr lang="en-US" sz="1600" dirty="0" err="1">
                <a:latin typeface="+mj-lt"/>
              </a:rPr>
              <a:t>permanente</a:t>
            </a:r>
            <a:r>
              <a:rPr lang="en-US" sz="1600" dirty="0">
                <a:latin typeface="+mj-lt"/>
              </a:rPr>
              <a:t>	               c. </a:t>
            </a:r>
            <a:r>
              <a:rPr lang="en-US" sz="1600" dirty="0" err="1">
                <a:latin typeface="+mj-lt"/>
              </a:rPr>
              <a:t>rayos</a:t>
            </a:r>
            <a:r>
              <a:rPr lang="en-US" sz="1600" dirty="0">
                <a:latin typeface="+mj-lt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	        d. </a:t>
            </a:r>
            <a:r>
              <a:rPr lang="en-US" sz="1600" dirty="0" err="1">
                <a:latin typeface="+mj-lt"/>
              </a:rPr>
              <a:t>silla</a:t>
            </a:r>
            <a:r>
              <a:rPr lang="en-US" sz="1600" dirty="0">
                <a:latin typeface="+mj-lt"/>
              </a:rPr>
              <a:t>	               	               d. </a:t>
            </a:r>
            <a:r>
              <a:rPr lang="en-US" sz="1600" dirty="0" err="1">
                <a:latin typeface="+mj-lt"/>
              </a:rPr>
              <a:t>horas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El </a:t>
            </a:r>
            <a:r>
              <a:rPr lang="en-US" sz="1600" dirty="0" err="1">
                <a:latin typeface="+mj-lt"/>
              </a:rPr>
              <a:t>día</a:t>
            </a:r>
            <a:r>
              <a:rPr lang="en-US" sz="1600" dirty="0">
                <a:latin typeface="+mj-lt"/>
              </a:rPr>
              <a:t> antes de ____________ </a:t>
            </a:r>
            <a:r>
              <a:rPr lang="en-US" sz="1600" dirty="0" err="1">
                <a:latin typeface="+mj-lt"/>
              </a:rPr>
              <a:t>radiografía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cene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solamente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alguna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a. del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b. </a:t>
            </a:r>
            <a:r>
              <a:rPr lang="en-US" sz="1600" dirty="0" err="1">
                <a:latin typeface="+mj-lt"/>
              </a:rPr>
              <a:t>alguna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c. la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+mj-lt"/>
              </a:rPr>
              <a:t>		        d. </a:t>
            </a:r>
            <a:r>
              <a:rPr lang="en-US" sz="1600" dirty="0" err="1">
                <a:latin typeface="+mj-lt"/>
              </a:rPr>
              <a:t>botón</a:t>
            </a:r>
            <a:endParaRPr lang="en-US" sz="1600" dirty="0">
              <a:latin typeface="+mj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6411151"/>
            <a:ext cx="1960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Parker 1995, </a:t>
            </a:r>
            <a:r>
              <a:rPr lang="en-US" sz="1200" i="1"/>
              <a:t>J Intern Med</a:t>
            </a:r>
          </a:p>
        </p:txBody>
      </p:sp>
    </p:spTree>
    <p:extLst>
      <p:ext uri="{BB962C8B-B14F-4D97-AF65-F5344CB8AC3E}">
        <p14:creationId xmlns:p14="http://schemas.microsoft.com/office/powerpoint/2010/main" val="237365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NVS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Newest Vital Sign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6 question ice-cream nutrition label test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General literacy test &amp; numeracy skills test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Moderate correlation with: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REALM (0.41)	TOFHLA (0.61)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Available in English and Spanish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 to administer test: 5 – 7 minutes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Translates into 3 levels: inadequate, marginal, or adequate literacy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6428601"/>
            <a:ext cx="2029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/>
              <a:t>Weiss 2005</a:t>
            </a:r>
            <a:r>
              <a:rPr lang="en-US" sz="1200" i="1" dirty="0"/>
              <a:t>, Ann </a:t>
            </a:r>
            <a:r>
              <a:rPr lang="en-US" sz="1200" i="1" dirty="0" err="1"/>
              <a:t>Fam</a:t>
            </a:r>
            <a:r>
              <a:rPr lang="en-US" sz="1200" i="1" dirty="0"/>
              <a:t> Med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7663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Patient Literacy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Why Assess Patient Literacy?</a:t>
            </a:r>
          </a:p>
          <a:p>
            <a:pPr lvl="0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Literacy can be a barrier to patient’s ability to understand and act on instructions, forms and surveys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People will NOT tell you if they cannot read well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You CANNOT tell just by looking at a person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Years of schooling is NOT a good measure of literacy level</a:t>
            </a:r>
          </a:p>
          <a:p>
            <a:pPr marL="1143000" lvl="2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Reading comprehension may be 2 to 5 grade levels &lt; education level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 research, literacy is an easy, yet informative variable to add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NVS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Example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If </a:t>
            </a:r>
            <a:r>
              <a:rPr lang="en-US" dirty="0">
                <a:latin typeface="+mj-lt"/>
              </a:rPr>
              <a:t>you are allowed to eat 60g of carbohydrates as a snack how much ice cream could you have</a:t>
            </a:r>
            <a:r>
              <a:rPr lang="en-US" dirty="0" smtClean="0">
                <a:latin typeface="+mj-lt"/>
              </a:rPr>
              <a:t>?</a:t>
            </a:r>
          </a:p>
          <a:p>
            <a:pPr>
              <a:lnSpc>
                <a:spcPct val="200000"/>
              </a:lnSpc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</a:rPr>
              <a:t>Score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Give 1 point for each correct answer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0 – 1	Inadequate Literacy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2 – 3	Marginal Literacy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4 – 6	Adequate Literacy</a:t>
            </a:r>
            <a:endParaRPr lang="en-US" dirty="0"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6" name="Picture 5" descr=" The name of referred object is weissfig1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43253"/>
            <a:ext cx="2563051" cy="378134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Qualitative Assessment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001544"/>
              </p:ext>
            </p:extLst>
          </p:nvPr>
        </p:nvGraphicFramePr>
        <p:xfrm>
          <a:off x="1295400" y="1524000"/>
          <a:ext cx="7010400" cy="10972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18788"/>
                <a:gridCol w="1195812"/>
                <a:gridCol w="4495800"/>
              </a:tblGrid>
              <a:tr h="38727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Type</a:t>
                      </a:r>
                      <a:endParaRPr lang="en-US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550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questions*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04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Self Report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50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question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08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Self Report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741996"/>
              </p:ext>
            </p:extLst>
          </p:nvPr>
        </p:nvGraphicFramePr>
        <p:xfrm>
          <a:off x="457200" y="3017838"/>
          <a:ext cx="8229600" cy="1142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11162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How confident are you in filling out medical forms by yourself</a:t>
                      </a:r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sz="1800" i="0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5666" marB="45666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Extremely</a:t>
                      </a:r>
                    </a:p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4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 marT="45666" marB="4566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Quite a lot</a:t>
                      </a:r>
                    </a:p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3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 marT="45666" marB="4566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Somewhat</a:t>
                      </a:r>
                    </a:p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2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 marT="45666" marB="4566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A little bit</a:t>
                      </a:r>
                    </a:p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1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 marT="45666" marB="4566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Not at all</a:t>
                      </a:r>
                    </a:p>
                    <a:p>
                      <a:pPr algn="ctr">
                        <a:buClrTx/>
                        <a:buNone/>
                      </a:pPr>
                      <a:r>
                        <a:rPr lang="en-US" sz="1600" dirty="0" smtClean="0">
                          <a:latin typeface="+mj-lt"/>
                        </a:rPr>
                        <a:t>0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 marT="45666" marB="4566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9387" y="4244876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Highly correlated with REALM (.72 - .84) &amp; S-TOFHLA (.66-.74)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Self-report not more predictive than demographics (age, race, education)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Score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≤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 = limited health literacy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457200" y="6477000"/>
            <a:ext cx="449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Chew 2008</a:t>
            </a:r>
            <a:r>
              <a:rPr lang="en-US" sz="1200" i="1" dirty="0"/>
              <a:t>, JGIM; </a:t>
            </a:r>
            <a:r>
              <a:rPr lang="en-US" sz="1200" dirty="0"/>
              <a:t>Morris 2006, </a:t>
            </a:r>
            <a:r>
              <a:rPr lang="en-US" sz="1200" i="1" dirty="0"/>
              <a:t>BMC Family Practice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139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29625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+mj-lt"/>
              </a:rPr>
              <a:t>Advantages &amp; Disadvantages</a:t>
            </a:r>
            <a:endParaRPr lang="en-US" sz="3200" b="1" dirty="0" smtClean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4" name="Group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29321"/>
              </p:ext>
            </p:extLst>
          </p:nvPr>
        </p:nvGraphicFramePr>
        <p:xfrm>
          <a:off x="228600" y="1508761"/>
          <a:ext cx="8610600" cy="466343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47800"/>
                <a:gridCol w="1752600"/>
                <a:gridCol w="1828800"/>
                <a:gridCol w="1752600"/>
                <a:gridCol w="1828800"/>
              </a:tblGrid>
              <a:tr h="387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REALM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TOFHLA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NVS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Chew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</a:tr>
              <a:tr h="387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Age Range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&gt;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 18 years</a:t>
                      </a:r>
                      <a:endParaRPr kumimoji="0" lang="en-US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Adults only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Adults only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Adults only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</a:tr>
              <a:tr h="1801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Advantages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Quick, non-threatening; large font size available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Measures comprehension; available in short and very short forms and in Spanish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Includes numeracy interpretation; May be best with college grads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Quick, non-threatening; Can be given over phone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</a:tr>
              <a:tr h="208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Limitations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Does not discriminate above 9</a:t>
                      </a:r>
                      <a:r>
                        <a:rPr kumimoji="0" lang="en-US" sz="1600" u="none" strike="noStrike" cap="none" normalizeH="0" baseline="3000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th</a:t>
                      </a: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 grade; gives grade range estimates, not specific grade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Long versions that include numeracy test are time consuming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Limited use in literature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Self-report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8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Considerations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Considerations BEFORE Testing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General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How will you use the results?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Who will give the test? 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When and where?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Confidentiality (will score be in chart?)</a:t>
            </a: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Patient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Vision/Hearing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Cognitive function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Does the patient feel ill?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Timing (did patient just receive bad news?)</a:t>
            </a: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43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Considerations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 Prepared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What will you say to patients to explain what you’re doing?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What will you say if a patient asks how they are doing during or after the test?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Practice giving the test before actually using it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Be sure medical assistant or clerk has the adequate skills to administer</a:t>
            </a: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b="1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77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Considerations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 Sensitive to Patient’s Shame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Most adults and students with low literacy feel ashamed and try to hide it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Testing may force exposure – </a:t>
            </a:r>
            <a:r>
              <a:rPr lang="en-US" sz="1600" i="1" dirty="0" smtClean="0">
                <a:latin typeface="Arial" charset="0"/>
                <a:ea typeface="ＭＳ Ｐゴシック" pitchFamily="34" charset="-128"/>
                <a:cs typeface="Arial" charset="0"/>
              </a:rPr>
              <a:t>expose vulnerability</a:t>
            </a: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Non-verbal communication:</a:t>
            </a:r>
          </a:p>
          <a:p>
            <a:pPr marL="1143000" lvl="2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What is your body language, facial expression, and voice tome communicating during and after the test?</a:t>
            </a: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b="1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41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Cautions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Developers of commonly used tests…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b="1" dirty="0" smtClean="0">
                <a:latin typeface="Arial" charset="0"/>
                <a:ea typeface="ＭＳ Ｐゴシック" pitchFamily="34" charset="-128"/>
                <a:cs typeface="Arial" charset="0"/>
              </a:rPr>
              <a:t>Recommend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that testing be limited to research or for testing clinical populations to develop appropriate materials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b="1" dirty="0" smtClean="0">
                <a:latin typeface="Arial" charset="0"/>
                <a:ea typeface="ＭＳ Ｐゴシック" pitchFamily="34" charset="-128"/>
                <a:cs typeface="Arial" charset="0"/>
              </a:rPr>
              <a:t>Do not recommend 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testing patients clinically UNLESS providers are willing to alter communication and education based on findings</a:t>
            </a:r>
            <a:endParaRPr lang="en-US" sz="1600" b="1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b="1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68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Patient Testing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Testing in Healthcare Bottom Lines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Assessment of patient literacy in health care settings is 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an emerging field – current instruments are 1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st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steps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Patien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t’s score on literacy test is an indication they may struggle to understand and act on oral or written health information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 patient’s ability to understand and act on oral or written health information may involve processing speed, attention, memory, reasoning, numeracy, reading, verbal fluency</a:t>
            </a: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79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743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Tests Appropriate for Pediatrics</a:t>
            </a:r>
            <a:endParaRPr lang="en-US" sz="4000" b="1" dirty="0" smtClean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827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Tests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Tests for Children &amp; Adolescents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WRAT-R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Wide Range of Achievement Test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Ages 5 – 75</a:t>
            </a:r>
          </a:p>
          <a:p>
            <a:pPr marL="685800" lvl="1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REALM-Teen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Rapid Estimate of Adolescent Literacy in Medicine</a:t>
            </a:r>
          </a:p>
          <a:p>
            <a:pPr marL="1143000" lvl="2" indent="-228600"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Ages 12 - 18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65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Patient Literacy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How do I Measure Health Literacy?</a:t>
            </a:r>
          </a:p>
          <a:p>
            <a:pPr lvl="0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Several tests measure literacy in healthcare research </a:t>
            </a:r>
          </a:p>
          <a:p>
            <a:pPr marL="1143000" lvl="2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Some have math sections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All existing tests measure literacy in health context (i.e. not health literacy)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These formal assessments provide a proxy measure of health literacy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Can be used to compare results in the literature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Patient’s score on literacy test is an indication they may struggle to understand and act on oral or written health information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lvl="1">
              <a:lnSpc>
                <a:spcPct val="150000"/>
              </a:lnSpc>
              <a:buClr>
                <a:srgbClr val="C09746"/>
              </a:buClr>
              <a:buSzPct val="120000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82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WRAT-R3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is WRAT-R3?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Word recognition test – spelling and arithmetic sections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Available in English only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2 versions to allo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w pre- and post-testing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Time to administer test: 3 – 5 minutes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Difficult for low-level readers (and all of us)</a:t>
            </a:r>
            <a:b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	(assuage, terpsichorean)</a:t>
            </a: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694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WRAT-R3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73495"/>
            <a:ext cx="8458200" cy="72943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0 – 12 	Pre-School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13 – 18	Kindergarten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19 – 23	1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st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24 – 28	2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nd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29 – 31	4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32 – 34	5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35 – 36	5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37 – 38	6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39		7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40 – 41	8</a:t>
            </a:r>
            <a:r>
              <a:rPr lang="en-US" sz="16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Grade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42 – 47	High School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48 – 57	Post HS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382783"/>
            <a:ext cx="3967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Raw score gives grade equivalent:</a:t>
            </a:r>
          </a:p>
        </p:txBody>
      </p:sp>
    </p:spTree>
    <p:extLst>
      <p:ext uri="{BB962C8B-B14F-4D97-AF65-F5344CB8AC3E}">
        <p14:creationId xmlns:p14="http://schemas.microsoft.com/office/powerpoint/2010/main" val="37961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WRAT-R3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382783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en-US" b="1" dirty="0">
                <a:latin typeface="+mj-lt"/>
              </a:rPr>
              <a:t> A B O S E	  R T H U P   I V Z J Q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aphicFrame>
        <p:nvGraphicFramePr>
          <p:cNvPr id="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576078"/>
              </p:ext>
            </p:extLst>
          </p:nvPr>
        </p:nvGraphicFramePr>
        <p:xfrm>
          <a:off x="533401" y="1981200"/>
          <a:ext cx="8229599" cy="42976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2937"/>
                <a:gridCol w="2132937"/>
                <a:gridCol w="2059388"/>
                <a:gridCol w="1904337"/>
              </a:tblGrid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CAT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BOOK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TREE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HOW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ANIMAL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EVEN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SPELL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FINGER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SIZE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FELT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SPLIT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LAME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STRETCH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BULK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ABUSE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CONTEMPORARY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COLLAPSE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CONTAGIOUS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TRIUMPH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ALCOVE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BIBLIOGRAPHY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HORIZON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MUNICIPAL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UNANIMOUS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BENIGN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DISCRETIONARY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STRATAGEM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SEISMOGRAPH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HERESY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ITINERARY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USURP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IRASCIBLE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PSEUDONYM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OLIGARCHY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COVETOUSNESS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HEINOUS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EGREGIOUS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OMNISCIENT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ASSUAGE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  <a:tr h="39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DISINGENUOUS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TERPSICHOREAN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693" marB="45693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REALM-Teen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is REALM-Teen?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66 word recognition test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Developed for adolescents age 12 – 18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Used words from AAP materials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Highly correlated with:</a:t>
            </a:r>
            <a:b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	WRAT (.83)	SORT (.93)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61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" t="4393" r="4016" b="13177"/>
          <a:stretch>
            <a:fillRect/>
          </a:stretch>
        </p:blipFill>
        <p:spPr>
          <a:xfrm>
            <a:off x="1362075" y="60325"/>
            <a:ext cx="6323013" cy="664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689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REALM-Teen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Scoring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Raw score = total number of </a:t>
            </a:r>
            <a:r>
              <a:rPr lang="en-US" sz="1600" i="1" dirty="0" smtClean="0">
                <a:latin typeface="Arial" charset="0"/>
                <a:ea typeface="ＭＳ Ｐゴシック" pitchFamily="34" charset="-128"/>
                <a:cs typeface="Arial" charset="0"/>
              </a:rPr>
              <a:t>correctly pronounced</a:t>
            </a: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 words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  <a:ea typeface="ＭＳ Ｐゴシック" pitchFamily="34" charset="-128"/>
                <a:cs typeface="Arial" charset="0"/>
              </a:rPr>
              <a:t>Dictionary pronunciation is the scoring standard</a:t>
            </a:r>
          </a:p>
          <a:p>
            <a:pPr marL="685800" lvl="1" indent="-228600">
              <a:lnSpc>
                <a:spcPct val="150000"/>
              </a:lnSpc>
              <a:spcAft>
                <a:spcPts val="18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sz="16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aphicFrame>
        <p:nvGraphicFramePr>
          <p:cNvPr id="5" name="Group 1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163771"/>
              </p:ext>
            </p:extLst>
          </p:nvPr>
        </p:nvGraphicFramePr>
        <p:xfrm>
          <a:off x="533400" y="3200400"/>
          <a:ext cx="8153400" cy="3048000"/>
        </p:xfrm>
        <a:graphic>
          <a:graphicData uri="http://schemas.openxmlformats.org/drawingml/2006/table">
            <a:tbl>
              <a:tblPr/>
              <a:tblGrid>
                <a:gridCol w="1135063"/>
                <a:gridCol w="2293937"/>
                <a:gridCol w="4724400"/>
              </a:tblGrid>
              <a:tr h="252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Raw Score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Grade Range Equivalent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Literacy Skills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0-37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rd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Grade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These adolescents will have a 5 fold likelihood of reading below grade level. They may be at risk of school failure.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38-44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4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- 5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Grade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45-58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6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- 7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Grade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Will struggle with most patient education materials; may have skills to pass GED.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59-62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8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- 9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Grade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63-66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Grade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Will be able to read most patient education materials.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5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Ordering Information 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b="1" dirty="0" smtClean="0">
                <a:latin typeface="+mj-lt"/>
              </a:rPr>
              <a:t>REALM and REALM-Teen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  <a:ea typeface="ＭＳ Ｐゴシック" pitchFamily="34" charset="-128"/>
                <a:cs typeface="Arial" charset="0"/>
                <a:hlinkClick r:id="rId3"/>
              </a:rPr>
              <a:t>tdavis1@lsuhsc.edu</a:t>
            </a:r>
            <a:endParaRPr lang="en-US" dirty="0" smtClean="0">
              <a:latin typeface="+mj-lt"/>
              <a:ea typeface="ＭＳ Ｐゴシック" pitchFamily="34" charset="-128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endParaRPr lang="en-US" b="1" dirty="0" smtClean="0">
              <a:latin typeface="+mj-lt"/>
              <a:ea typeface="ＭＳ Ｐゴシック" pitchFamily="34" charset="-128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  <a:ea typeface="ＭＳ Ｐゴシック" pitchFamily="34" charset="-128"/>
                <a:cs typeface="Arial" charset="0"/>
              </a:rPr>
              <a:t>TOFHLA</a:t>
            </a:r>
            <a:r>
              <a:rPr lang="en-US" b="1" dirty="0">
                <a:latin typeface="+mj-lt"/>
                <a:ea typeface="ＭＳ Ｐゴシック" pitchFamily="34" charset="-128"/>
                <a:cs typeface="Arial" charset="0"/>
              </a:rPr>
              <a:t>, TOFHLA-Spanish and STOFHLA</a:t>
            </a:r>
          </a:p>
          <a:p>
            <a:pPr marL="742950" lvl="1" indent="-28575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>
                <a:latin typeface="+mj-lt"/>
                <a:ea typeface="ＭＳ Ｐゴシック" pitchFamily="34" charset="-128"/>
                <a:cs typeface="Arial" charset="0"/>
                <a:hlinkClick r:id="rId4"/>
              </a:rPr>
              <a:t>http://</a:t>
            </a:r>
            <a:r>
              <a:rPr lang="en-US" dirty="0" smtClean="0">
                <a:latin typeface="+mj-lt"/>
                <a:ea typeface="ＭＳ Ｐゴシック" pitchFamily="34" charset="-128"/>
                <a:cs typeface="Arial" charset="0"/>
                <a:hlinkClick r:id="rId4"/>
              </a:rPr>
              <a:t>peppercornbooks.com/catalog</a:t>
            </a:r>
            <a:endParaRPr lang="en-US" dirty="0">
              <a:latin typeface="+mj-lt"/>
              <a:ea typeface="ＭＳ Ｐゴシック" pitchFamily="34" charset="-128"/>
              <a:cs typeface="Arial" charset="0"/>
            </a:endParaRPr>
          </a:p>
          <a:p>
            <a:pPr lvl="0">
              <a:spcAft>
                <a:spcPts val="600"/>
              </a:spcAft>
            </a:pPr>
            <a:endParaRPr lang="en-US" b="1" dirty="0" smtClean="0">
              <a:latin typeface="+mj-lt"/>
            </a:endParaRPr>
          </a:p>
          <a:p>
            <a:pPr lvl="0">
              <a:spcAft>
                <a:spcPts val="600"/>
              </a:spcAft>
            </a:pPr>
            <a:r>
              <a:rPr lang="en-US" b="1" dirty="0" smtClean="0">
                <a:latin typeface="+mj-lt"/>
              </a:rPr>
              <a:t>NVS</a:t>
            </a:r>
            <a:endParaRPr lang="en-US" b="1" dirty="0">
              <a:latin typeface="+mj-lt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>
                <a:latin typeface="+mj-lt"/>
                <a:hlinkClick r:id="rId5"/>
              </a:rPr>
              <a:t>http://www.clearhealthcommunication.com/physicians-providers/newest-vital-sign.html</a:t>
            </a:r>
            <a:r>
              <a:rPr lang="en-US" dirty="0">
                <a:latin typeface="+mj-lt"/>
              </a:rPr>
              <a:t> </a:t>
            </a:r>
          </a:p>
          <a:p>
            <a:pPr lvl="0">
              <a:spcAft>
                <a:spcPts val="600"/>
              </a:spcAft>
            </a:pPr>
            <a:endParaRPr lang="en-US" b="1" dirty="0" smtClean="0">
              <a:latin typeface="+mj-lt"/>
            </a:endParaRPr>
          </a:p>
          <a:p>
            <a:pPr lvl="0">
              <a:spcAft>
                <a:spcPts val="600"/>
              </a:spcAft>
            </a:pPr>
            <a:r>
              <a:rPr lang="en-US" b="1" dirty="0" smtClean="0">
                <a:latin typeface="+mj-lt"/>
              </a:rPr>
              <a:t>WRAT</a:t>
            </a:r>
            <a:endParaRPr lang="en-US" b="1" dirty="0">
              <a:latin typeface="+mj-lt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+mj-lt"/>
                <a:hlinkClick r:id="rId6"/>
              </a:rPr>
              <a:t>http://www3.parinc.com/products/product.aspx</a:t>
            </a:r>
            <a:r>
              <a:rPr lang="en-US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  <a:p>
            <a:pPr marL="685800" lvl="1" indent="-228600"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/>
          </a:p>
          <a:p>
            <a:pPr>
              <a:spcAft>
                <a:spcPts val="1200"/>
              </a:spcAft>
              <a:defRPr/>
            </a:pPr>
            <a:endParaRPr lang="en-US" b="1" dirty="0">
              <a:latin typeface="+mj-lt"/>
            </a:endParaRPr>
          </a:p>
          <a:p>
            <a:pPr marL="685800" lvl="1" indent="-228600"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>
              <a:latin typeface="+mj-lt"/>
              <a:ea typeface="ＭＳ Ｐゴシック" pitchFamily="34" charset="-128"/>
              <a:cs typeface="Arial" charset="0"/>
            </a:endParaRPr>
          </a:p>
          <a:p>
            <a:pPr marL="685800" lvl="1" indent="-228600"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18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Key References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Davis </a:t>
            </a:r>
            <a:r>
              <a:rPr lang="en-US" dirty="0">
                <a:latin typeface="Arial" charset="0"/>
              </a:rPr>
              <a:t>T, </a:t>
            </a:r>
            <a:r>
              <a:rPr lang="en-US" dirty="0" err="1">
                <a:latin typeface="Arial" charset="0"/>
              </a:rPr>
              <a:t>Kennen</a:t>
            </a:r>
            <a:r>
              <a:rPr lang="en-US" dirty="0">
                <a:latin typeface="Arial" charset="0"/>
              </a:rPr>
              <a:t> EM, </a:t>
            </a:r>
            <a:r>
              <a:rPr lang="en-US" dirty="0" err="1">
                <a:latin typeface="Arial" charset="0"/>
              </a:rPr>
              <a:t>Gazmararian</a:t>
            </a:r>
            <a:r>
              <a:rPr lang="en-US" dirty="0">
                <a:latin typeface="Arial" charset="0"/>
              </a:rPr>
              <a:t> JA, Williams MV. Literacy testing in health care research. In: Schwartzberg JG, </a:t>
            </a:r>
            <a:r>
              <a:rPr lang="en-US" dirty="0" err="1">
                <a:latin typeface="Arial" charset="0"/>
              </a:rPr>
              <a:t>VanGeest</a:t>
            </a:r>
            <a:r>
              <a:rPr lang="en-US" dirty="0">
                <a:latin typeface="Arial" charset="0"/>
              </a:rPr>
              <a:t> JB, Wang CC, eds. </a:t>
            </a:r>
            <a:r>
              <a:rPr lang="en-US" i="1" dirty="0">
                <a:latin typeface="Arial" charset="0"/>
              </a:rPr>
              <a:t>Understanding health literacy: Implications for medicine and public health</a:t>
            </a:r>
            <a:r>
              <a:rPr lang="en-US" dirty="0">
                <a:latin typeface="Arial" charset="0"/>
              </a:rPr>
              <a:t>. United States of America: AMA Press; 2005: </a:t>
            </a:r>
            <a:r>
              <a:rPr lang="en-US" dirty="0" smtClean="0">
                <a:latin typeface="Arial" charset="0"/>
              </a:rPr>
              <a:t>157-179.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Arial" charset="0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White </a:t>
            </a:r>
            <a:r>
              <a:rPr lang="en-US" dirty="0">
                <a:latin typeface="Arial" charset="0"/>
              </a:rPr>
              <a:t>S. Assessing the Nation’s Health Literacy: Key concepts and findings of the National Assessment of Adult Literacy (NAAL). AMA Foundation, 2008</a:t>
            </a:r>
            <a:r>
              <a:rPr lang="en-US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Original Citations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Arial" charset="0"/>
              </a:rPr>
              <a:t>REALM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Davis </a:t>
            </a:r>
            <a:r>
              <a:rPr lang="en-US" sz="1600" dirty="0">
                <a:latin typeface="Arial" charset="0"/>
              </a:rPr>
              <a:t>TC, et al. Rapid Estimate of Adult Literacy in Medicine: A shortened screening instrument. </a:t>
            </a:r>
            <a:r>
              <a:rPr lang="en-US" sz="1600" dirty="0" err="1">
                <a:latin typeface="Arial" charset="0"/>
              </a:rPr>
              <a:t>Fam</a:t>
            </a:r>
            <a:r>
              <a:rPr lang="en-US" sz="1600" dirty="0">
                <a:latin typeface="Arial" charset="0"/>
              </a:rPr>
              <a:t> Med 1993;25(6):256-60.</a:t>
            </a: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REALM-R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Bass </a:t>
            </a:r>
            <a:r>
              <a:rPr lang="en-US" sz="1600" dirty="0">
                <a:latin typeface="Arial" charset="0"/>
              </a:rPr>
              <a:t>PF, et al. Residents' ability to identify patients with poor literacy skills. </a:t>
            </a:r>
            <a:r>
              <a:rPr lang="en-US" sz="1600" dirty="0" err="1">
                <a:latin typeface="Arial" charset="0"/>
              </a:rPr>
              <a:t>Acad</a:t>
            </a:r>
            <a:r>
              <a:rPr lang="en-US" sz="1600" dirty="0">
                <a:latin typeface="Arial" charset="0"/>
              </a:rPr>
              <a:t> Med. 2002 Oct;77(10):</a:t>
            </a:r>
            <a:r>
              <a:rPr lang="en-US" sz="1600" dirty="0" smtClean="0">
                <a:latin typeface="Arial" charset="0"/>
              </a:rPr>
              <a:t>1039-41.</a:t>
            </a: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endParaRPr lang="en-US" dirty="0">
              <a:latin typeface="Arial" charset="0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Arial" charset="0"/>
              </a:rPr>
              <a:t>REALM-SF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err="1">
                <a:latin typeface="Arial" charset="0"/>
              </a:rPr>
              <a:t>Arozullah</a:t>
            </a:r>
            <a:r>
              <a:rPr lang="en-US" sz="1600" dirty="0">
                <a:latin typeface="Arial" charset="0"/>
              </a:rPr>
              <a:t> AM, et al. Development and validation of the Rapid Estimate of Adult Literacy in Medicine (REALM) – Short Form. Medical Care. 2007; 45(11):</a:t>
            </a:r>
            <a:r>
              <a:rPr lang="en-US" sz="1600" dirty="0" smtClean="0">
                <a:latin typeface="Arial" charset="0"/>
              </a:rPr>
              <a:t>1026-33.</a:t>
            </a:r>
            <a:endParaRPr lang="en-US" sz="1600" dirty="0">
              <a:latin typeface="Arial" charset="0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endParaRPr lang="en-US" b="1" dirty="0" smtClean="0">
              <a:latin typeface="Arial" charset="0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Arial" charset="0"/>
              </a:rPr>
              <a:t>REALM-Teen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Davis </a:t>
            </a:r>
            <a:r>
              <a:rPr lang="en-US" sz="1600" dirty="0">
                <a:latin typeface="Arial" charset="0"/>
              </a:rPr>
              <a:t>TC, et al.  Development and validation of the Rapid Estimate of Adolescent Literacy in Medicine (REALM) Teen: A tool to screen adolescents for below-grade reading in health care settings. Pediatrics. 2006; 118:1707-14.</a:t>
            </a:r>
            <a:r>
              <a:rPr lang="en-US" dirty="0">
                <a:latin typeface="Arial" charset="0"/>
              </a:rPr>
              <a:t> 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Arial" charset="0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Original Citations Cont’d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4582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</a:rPr>
              <a:t>NVS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Weiss </a:t>
            </a:r>
            <a:r>
              <a:rPr lang="en-US" sz="1600" dirty="0">
                <a:latin typeface="+mj-lt"/>
              </a:rPr>
              <a:t>BD, et al. Quick assessment of literacy in primary care: the newest vital sign. Ann </a:t>
            </a:r>
            <a:r>
              <a:rPr lang="en-US" sz="1600" dirty="0" err="1">
                <a:latin typeface="+mj-lt"/>
              </a:rPr>
              <a:t>Fam</a:t>
            </a:r>
            <a:r>
              <a:rPr lang="en-US" sz="1600" dirty="0">
                <a:latin typeface="+mj-lt"/>
              </a:rPr>
              <a:t> Med. 2005 Nov-Dec;3(6):514-22. </a:t>
            </a:r>
            <a:endParaRPr lang="en-US" sz="1600" dirty="0" smtClean="0">
              <a:latin typeface="+mj-lt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Qualitative Assessment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Chew </a:t>
            </a:r>
            <a:r>
              <a:rPr lang="en-US" sz="1600" dirty="0">
                <a:latin typeface="+mj-lt"/>
              </a:rPr>
              <a:t>LD, et al. Validation of screening questions for limited health literacy in a large VA outpatient population. J Gen Intern Med. 2008 March;23(5):</a:t>
            </a:r>
            <a:r>
              <a:rPr lang="en-US" sz="1600" dirty="0" smtClean="0">
                <a:latin typeface="+mj-lt"/>
              </a:rPr>
              <a:t>561-6.</a:t>
            </a:r>
            <a:endParaRPr lang="en-US" sz="1600" b="1" dirty="0" smtClean="0">
              <a:latin typeface="+mj-lt"/>
            </a:endParaRP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TOFHLA </a:t>
            </a:r>
            <a:r>
              <a:rPr lang="en-US" b="1" dirty="0">
                <a:latin typeface="+mj-lt"/>
              </a:rPr>
              <a:t>and </a:t>
            </a:r>
            <a:r>
              <a:rPr lang="en-US" b="1" dirty="0" smtClean="0">
                <a:latin typeface="+mj-lt"/>
              </a:rPr>
              <a:t>TOFHLA-S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Parker </a:t>
            </a:r>
            <a:r>
              <a:rPr lang="en-US" sz="1600" dirty="0">
                <a:latin typeface="+mj-lt"/>
              </a:rPr>
              <a:t>RM, et al. The test of functional health literacy in adults: a new instrument for measuring patients’ literacy skills. J Gen Intern Med. </a:t>
            </a:r>
            <a:r>
              <a:rPr lang="en-US" sz="1600" dirty="0" smtClean="0">
                <a:latin typeface="+mj-lt"/>
              </a:rPr>
              <a:t>1995;10:537-41.</a:t>
            </a:r>
          </a:p>
          <a:p>
            <a:pPr>
              <a:spcAft>
                <a:spcPts val="600"/>
              </a:spcAft>
              <a:buClr>
                <a:srgbClr val="C09746"/>
              </a:buClr>
              <a:buSzPct val="120000"/>
            </a:pP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STOFHLA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Baker </a:t>
            </a:r>
            <a:r>
              <a:rPr lang="en-US" sz="1600" dirty="0">
                <a:latin typeface="+mj-lt"/>
              </a:rPr>
              <a:t>DW, et al. Development of a brief test to measure functional health literacy. Patient Education and Counseling. 1999;38:33-42.</a:t>
            </a: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+mj-lt"/>
            </a:endParaRPr>
          </a:p>
          <a:p>
            <a:pPr marL="685800" lvl="1" indent="-228600">
              <a:spcAft>
                <a:spcPts val="6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04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Patient Literacy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3058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You Need to Know About Assessing Health Literacy 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Testing patient literacy level alone will NOT confirm ability to navigate, act, understand, and act on health information and manage care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get the most accurate measure of health literacy, use “teach back” method on patient’s need “to know and do” or measure knowledge, beliefs, behavior and self-efficacy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No evidence that literacy testing improves health care delivery or outcomes when testing is done strictly for clinical use</a:t>
            </a:r>
          </a:p>
          <a:p>
            <a:pPr marL="685800" lvl="1" indent="-228600">
              <a:lnSpc>
                <a:spcPct val="150000"/>
              </a:lnSpc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“Universal precautions” (plain language) are recommended to make materials user-friendly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Literacy Testing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305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Literacy Tests Used in Healthcare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Several literacy tests have been used in healthcare research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3 most commonly used tests are: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REALM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itchFamily="2" charset="2"/>
              </a:rPr>
              <a:t> Rapid Estimate of Literacy Medicine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itchFamily="2" charset="2"/>
              </a:rPr>
              <a:t>TOFHLA  Test of Functional Health Literacy</a:t>
            </a:r>
          </a:p>
          <a:p>
            <a:pPr marL="1143000" lvl="2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itchFamily="2" charset="2"/>
              </a:rPr>
              <a:t>NVS  Newest Vital Sign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itchFamily="2" charset="2"/>
              </a:rPr>
              <a:t>These are sometimes referred to as tests of health literacy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4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Literacy Testing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461181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Considerations in Selecting Tests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Reports in literature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Validity/Reliability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Cost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Training required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Ease of administration &amp; scoring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 required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Age and language of patients</a:t>
            </a: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  <a:tabLst>
                <a:tab pos="857250" algn="l"/>
              </a:tabLs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Enlarged print versions available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3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Literacy Testing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458200" cy="1422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Literacy Tests Cited in Literature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Many are now referred to as HL tests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269834"/>
              </p:ext>
            </p:extLst>
          </p:nvPr>
        </p:nvGraphicFramePr>
        <p:xfrm>
          <a:off x="1295400" y="2590800"/>
          <a:ext cx="7010400" cy="35623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18788"/>
                <a:gridCol w="1195812"/>
                <a:gridCol w="4495800"/>
              </a:tblGrid>
              <a:tr h="383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8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REALM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91, 93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Health word recognition</a:t>
                      </a:r>
                      <a:endParaRPr lang="en-US" sz="1600" dirty="0"/>
                    </a:p>
                  </a:txBody>
                  <a:tcPr/>
                </a:tc>
              </a:tr>
              <a:tr h="8863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TOFHLA*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TOFHLA-S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Comprehension</a:t>
                      </a:r>
                      <a:r>
                        <a:rPr lang="en-US" sz="1600" baseline="0" dirty="0" smtClean="0"/>
                        <a:t> of health materials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Spanish version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STOFHLA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Comprehension of two health forms</a:t>
                      </a:r>
                      <a:endParaRPr lang="en-US" sz="1600" dirty="0"/>
                    </a:p>
                  </a:txBody>
                  <a:tcPr/>
                </a:tc>
              </a:tr>
              <a:tr h="3832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N.V.S.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Comprehension, numeracy interpretation food label</a:t>
                      </a:r>
                      <a:endParaRPr lang="en-US" sz="1600" dirty="0"/>
                    </a:p>
                  </a:txBody>
                  <a:tcPr/>
                </a:tc>
              </a:tr>
              <a:tr h="3832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REALM-R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Health word recognition (11 words)</a:t>
                      </a:r>
                      <a:endParaRPr lang="en-US" sz="1600" dirty="0"/>
                    </a:p>
                  </a:txBody>
                  <a:tcPr/>
                </a:tc>
              </a:tr>
              <a:tr h="3832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REALM-SF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Health word recognition (7 words)</a:t>
                      </a:r>
                      <a:endParaRPr lang="en-US" sz="1600" dirty="0"/>
                    </a:p>
                  </a:txBody>
                  <a:tcPr/>
                </a:tc>
              </a:tr>
              <a:tr h="3832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SAHLSA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Spanish word recognition and comprehension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9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REALM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458200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is REALM?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 66 item word recognition test 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omposed of 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common health words</a:t>
            </a:r>
          </a:p>
          <a:p>
            <a:pPr marL="685800" lvl="1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Available in English only</a:t>
            </a:r>
          </a:p>
          <a:p>
            <a:pPr marL="685800" lvl="1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Highly correlated with: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WRAT (.88)	SORT (.96)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PIAT (.97)	TOFHLA (.84)</a:t>
            </a:r>
          </a:p>
          <a:p>
            <a:pPr marL="685800" lvl="1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 to administer test: ~ 2 minutes</a:t>
            </a:r>
          </a:p>
          <a:p>
            <a:pPr marL="685800" lvl="1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Translates into three grade levels: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≤ 6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grade (low literacy)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7-8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grade (marginal literacy)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9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grade (adequate literacy)</a:t>
            </a:r>
          </a:p>
          <a:p>
            <a:pPr marL="1143000" lvl="2" indent="-2286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685800" lvl="1" indent="-228600">
              <a:lnSpc>
                <a:spcPct val="200000"/>
              </a:lnSpc>
              <a:buClr>
                <a:srgbClr val="C09746"/>
              </a:buClr>
              <a:buSzPct val="12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6" name="Picture 4" descr="C:\Documents and Settings\crodr3\Desktop\REALM- normal prin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3"/>
          <a:stretch/>
        </p:blipFill>
        <p:spPr bwMode="auto">
          <a:xfrm>
            <a:off x="6858000" y="1371600"/>
            <a:ext cx="1322387" cy="487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33400" y="6415087"/>
            <a:ext cx="2209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/>
              <a:t>Davis 1993, </a:t>
            </a:r>
            <a:r>
              <a:rPr lang="en-US" sz="1200" i="1" dirty="0" err="1"/>
              <a:t>Fam</a:t>
            </a:r>
            <a:r>
              <a:rPr lang="en-US" sz="1200" i="1" dirty="0"/>
              <a:t> Med</a:t>
            </a:r>
          </a:p>
        </p:txBody>
      </p:sp>
    </p:spTree>
    <p:extLst>
      <p:ext uri="{BB962C8B-B14F-4D97-AF65-F5344CB8AC3E}">
        <p14:creationId xmlns:p14="http://schemas.microsoft.com/office/powerpoint/2010/main" val="2971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1066800" y="76200"/>
          <a:ext cx="7086600" cy="6719888"/>
        </p:xfrm>
        <a:graphic>
          <a:graphicData uri="http://schemas.openxmlformats.org/drawingml/2006/table">
            <a:tbl>
              <a:tblPr/>
              <a:tblGrid>
                <a:gridCol w="2362200"/>
                <a:gridCol w="2362200"/>
                <a:gridCol w="2362200"/>
              </a:tblGrid>
              <a:tr h="3475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1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2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3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72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fat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flu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pill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eye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stress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smear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nerves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meals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cancer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caffeine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attack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kidney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hormones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herpes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seizure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bowel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asthma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incest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fatigue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pelvic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jaundice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infection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exercise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behavior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prescription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notify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gallbladder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calories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depression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miscarriage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pregnancy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arthritis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nutrition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menopause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appendix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abnormal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syphilis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hemorrhoids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nausea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directed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allergic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menstrual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testicle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colitis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emergency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medication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occupation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sexually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alcoholism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irritation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constipation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gonorrhea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inflammatory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diabetes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hepatitis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antibiotics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diagnosis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potassium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anemia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obesity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osteoporosis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impetigo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88875"/>
      </p:ext>
    </p:extLst>
  </p:cSld>
  <p:clrMapOvr>
    <a:masterClrMapping/>
  </p:clrMapOvr>
</p:sld>
</file>

<file path=ppt/theme/theme1.xml><?xml version="1.0" encoding="utf-8"?>
<a:theme xmlns:a="http://schemas.openxmlformats.org/drawingml/2006/main" name="5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854C37C7E1D74B92CA884426796607" ma:contentTypeVersion="0" ma:contentTypeDescription="Create a new document." ma:contentTypeScope="" ma:versionID="071e178394e06eb66423516cf31f85d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8F959D7-8236-46E3-8659-F740EF7E01A9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0F0BA8C-21CD-4209-9D8A-C1543D29E7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EA24F-3783-4EAE-8DE2-A9E48CEAC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11300</TotalTime>
  <Words>1819</Words>
  <Application>Microsoft Office PowerPoint</Application>
  <PresentationFormat>On-screen Show (4:3)</PresentationFormat>
  <Paragraphs>562</Paragraphs>
  <Slides>39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Windows User</cp:lastModifiedBy>
  <cp:revision>451</cp:revision>
  <dcterms:created xsi:type="dcterms:W3CDTF">2011-09-11T21:12:16Z</dcterms:created>
  <dcterms:modified xsi:type="dcterms:W3CDTF">2013-02-26T20:54:23Z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0x010100BF854C37C7E1D74B92CA884426796607</vt:lpwstr>
  </property>
</Properties>
</file>