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716" r:id="rId5"/>
    <p:sldMasterId id="2147483720" r:id="rId6"/>
    <p:sldMasterId id="2147483722" r:id="rId7"/>
  </p:sldMasterIdLst>
  <p:notesMasterIdLst>
    <p:notesMasterId r:id="rId55"/>
  </p:notesMasterIdLst>
  <p:handoutMasterIdLst>
    <p:handoutMasterId r:id="rId56"/>
  </p:handoutMasterIdLst>
  <p:sldIdLst>
    <p:sldId id="313" r:id="rId8"/>
    <p:sldId id="371"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90" r:id="rId25"/>
    <p:sldId id="388" r:id="rId26"/>
    <p:sldId id="389" r:id="rId27"/>
    <p:sldId id="391" r:id="rId28"/>
    <p:sldId id="392" r:id="rId29"/>
    <p:sldId id="393" r:id="rId30"/>
    <p:sldId id="394" r:id="rId31"/>
    <p:sldId id="395" r:id="rId32"/>
    <p:sldId id="396" r:id="rId33"/>
    <p:sldId id="397" r:id="rId34"/>
    <p:sldId id="398" r:id="rId35"/>
    <p:sldId id="399" r:id="rId36"/>
    <p:sldId id="400" r:id="rId37"/>
    <p:sldId id="401" r:id="rId38"/>
    <p:sldId id="404" r:id="rId39"/>
    <p:sldId id="405" r:id="rId40"/>
    <p:sldId id="406" r:id="rId41"/>
    <p:sldId id="402" r:id="rId42"/>
    <p:sldId id="403" r:id="rId43"/>
    <p:sldId id="407" r:id="rId44"/>
    <p:sldId id="408" r:id="rId45"/>
    <p:sldId id="409" r:id="rId46"/>
    <p:sldId id="410" r:id="rId47"/>
    <p:sldId id="411" r:id="rId48"/>
    <p:sldId id="412" r:id="rId49"/>
    <p:sldId id="413" r:id="rId50"/>
    <p:sldId id="414" r:id="rId51"/>
    <p:sldId id="415" r:id="rId52"/>
    <p:sldId id="416" r:id="rId53"/>
    <p:sldId id="417" r:id="rId5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746"/>
    <a:srgbClr val="468F8E"/>
    <a:srgbClr val="003300"/>
    <a:srgbClr val="006600"/>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8388" autoAdjust="0"/>
  </p:normalViewPr>
  <p:slideViewPr>
    <p:cSldViewPr>
      <p:cViewPr>
        <p:scale>
          <a:sx n="100" d="100"/>
          <a:sy n="100" d="100"/>
        </p:scale>
        <p:origin x="-2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94" y="-9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4E22A-1E38-4036-9F72-64499B3F2C00}" type="doc">
      <dgm:prSet loTypeId="urn:microsoft.com/office/officeart/2008/layout/CaptionedPictures" loCatId="picture" qsTypeId="urn:microsoft.com/office/officeart/2005/8/quickstyle/simple3" qsCatId="simple" csTypeId="urn:microsoft.com/office/officeart/2005/8/colors/accent1_1" csCatId="accent1" phldr="1"/>
      <dgm:spPr/>
    </dgm:pt>
    <dgm:pt modelId="{62F1AE50-FC34-4DF6-9E4B-382D2A82C9D7}">
      <dgm:prSet phldrT="[Text]" custT="1"/>
      <dgm:spPr/>
      <dgm:t>
        <a:bodyPr/>
        <a:lstStyle/>
        <a:p>
          <a:r>
            <a:rPr lang="en-US" sz="1100" dirty="0" smtClean="0"/>
            <a:t>The electrocardiogram (ECG, EKG) uses sensors on a person</a:t>
          </a:r>
          <a:r>
            <a:rPr lang="ja-JP" altLang="en-US" sz="1100" dirty="0" smtClean="0"/>
            <a:t>’</a:t>
          </a:r>
          <a:r>
            <a:rPr lang="en-US" altLang="ja-JP" sz="1100" dirty="0" smtClean="0"/>
            <a:t>s body to find out about how a person</a:t>
          </a:r>
          <a:r>
            <a:rPr lang="ja-JP" altLang="en-US" sz="1100" dirty="0" smtClean="0"/>
            <a:t>’</a:t>
          </a:r>
          <a:r>
            <a:rPr lang="en-US" altLang="ja-JP" sz="1100" dirty="0" smtClean="0"/>
            <a:t>s heart is working.</a:t>
          </a:r>
          <a:endParaRPr lang="en-US" sz="1100" dirty="0"/>
        </a:p>
      </dgm:t>
    </dgm:pt>
    <dgm:pt modelId="{88B30B5B-333B-4D42-BE7B-E8A36FC137C8}" type="parTrans" cxnId="{67B00B29-D067-4EB5-9FFA-28AECDC65FFC}">
      <dgm:prSet/>
      <dgm:spPr/>
      <dgm:t>
        <a:bodyPr/>
        <a:lstStyle/>
        <a:p>
          <a:endParaRPr lang="en-US"/>
        </a:p>
      </dgm:t>
    </dgm:pt>
    <dgm:pt modelId="{514065E3-9654-49F2-AC34-2AA7E802E0A9}" type="sibTrans" cxnId="{67B00B29-D067-4EB5-9FFA-28AECDC65FFC}">
      <dgm:prSet/>
      <dgm:spPr/>
      <dgm:t>
        <a:bodyPr/>
        <a:lstStyle/>
        <a:p>
          <a:endParaRPr lang="en-US"/>
        </a:p>
      </dgm:t>
    </dgm:pt>
    <dgm:pt modelId="{913F5C63-749C-44C6-83E2-4730343C85D2}" type="pres">
      <dgm:prSet presAssocID="{21A4E22A-1E38-4036-9F72-64499B3F2C00}" presName="Name0" presStyleCnt="0">
        <dgm:presLayoutVars>
          <dgm:chMax/>
          <dgm:chPref/>
          <dgm:dir/>
        </dgm:presLayoutVars>
      </dgm:prSet>
      <dgm:spPr/>
    </dgm:pt>
    <dgm:pt modelId="{72AE3BA8-E0C9-4DDF-BD71-D35662ED8FD0}" type="pres">
      <dgm:prSet presAssocID="{62F1AE50-FC34-4DF6-9E4B-382D2A82C9D7}" presName="composite" presStyleCnt="0">
        <dgm:presLayoutVars>
          <dgm:chMax val="1"/>
          <dgm:chPref val="1"/>
        </dgm:presLayoutVars>
      </dgm:prSet>
      <dgm:spPr/>
    </dgm:pt>
    <dgm:pt modelId="{CB2D1CB6-7538-4953-BD70-466C9C886CEF}" type="pres">
      <dgm:prSet presAssocID="{62F1AE50-FC34-4DF6-9E4B-382D2A82C9D7}" presName="Accent" presStyleLbl="trAlignAcc1" presStyleIdx="0" presStyleCnt="1" custLinFactNeighborX="2047">
        <dgm:presLayoutVars>
          <dgm:chMax val="0"/>
          <dgm:chPref val="0"/>
        </dgm:presLayoutVars>
      </dgm:prSet>
      <dgm:spPr/>
    </dgm:pt>
    <dgm:pt modelId="{80DAE6CB-47A9-4B07-A965-722BD21CC952}" type="pres">
      <dgm:prSet presAssocID="{62F1AE50-FC34-4DF6-9E4B-382D2A82C9D7}"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ECG"/>
        </a:ext>
      </dgm:extLst>
    </dgm:pt>
    <dgm:pt modelId="{96849D6B-F22A-406C-92F6-AF43F944E0FD}" type="pres">
      <dgm:prSet presAssocID="{62F1AE50-FC34-4DF6-9E4B-382D2A82C9D7}" presName="ChildComposite" presStyleCnt="0"/>
      <dgm:spPr/>
    </dgm:pt>
    <dgm:pt modelId="{6DF16C36-FC98-42ED-BECF-482374A9733B}" type="pres">
      <dgm:prSet presAssocID="{62F1AE50-FC34-4DF6-9E4B-382D2A82C9D7}" presName="Child" presStyleLbl="node1" presStyleIdx="0" presStyleCnt="0">
        <dgm:presLayoutVars>
          <dgm:chMax val="0"/>
          <dgm:chPref val="0"/>
          <dgm:bulletEnabled val="1"/>
        </dgm:presLayoutVars>
      </dgm:prSet>
      <dgm:spPr/>
    </dgm:pt>
    <dgm:pt modelId="{E225C4C4-DD81-402E-A23D-99E5762D467E}" type="pres">
      <dgm:prSet presAssocID="{62F1AE50-FC34-4DF6-9E4B-382D2A82C9D7}" presName="Parent" presStyleLbl="revTx" presStyleIdx="0" presStyleCnt="1" custScaleX="93752" custScaleY="58084">
        <dgm:presLayoutVars>
          <dgm:chMax val="1"/>
          <dgm:chPref val="0"/>
          <dgm:bulletEnabled val="1"/>
        </dgm:presLayoutVars>
      </dgm:prSet>
      <dgm:spPr/>
      <dgm:t>
        <a:bodyPr/>
        <a:lstStyle/>
        <a:p>
          <a:endParaRPr lang="en-US"/>
        </a:p>
      </dgm:t>
    </dgm:pt>
  </dgm:ptLst>
  <dgm:cxnLst>
    <dgm:cxn modelId="{67B00B29-D067-4EB5-9FFA-28AECDC65FFC}" srcId="{21A4E22A-1E38-4036-9F72-64499B3F2C00}" destId="{62F1AE50-FC34-4DF6-9E4B-382D2A82C9D7}" srcOrd="0" destOrd="0" parTransId="{88B30B5B-333B-4D42-BE7B-E8A36FC137C8}" sibTransId="{514065E3-9654-49F2-AC34-2AA7E802E0A9}"/>
    <dgm:cxn modelId="{5A9AF3DE-E50C-406A-B5C6-C65AC6681881}" type="presOf" srcId="{62F1AE50-FC34-4DF6-9E4B-382D2A82C9D7}" destId="{E225C4C4-DD81-402E-A23D-99E5762D467E}" srcOrd="0" destOrd="0" presId="urn:microsoft.com/office/officeart/2008/layout/CaptionedPictures"/>
    <dgm:cxn modelId="{1C76180A-D068-4E1C-A933-8EDE1FB7E4D9}" type="presOf" srcId="{21A4E22A-1E38-4036-9F72-64499B3F2C00}" destId="{913F5C63-749C-44C6-83E2-4730343C85D2}" srcOrd="0" destOrd="0" presId="urn:microsoft.com/office/officeart/2008/layout/CaptionedPictures"/>
    <dgm:cxn modelId="{A447892B-ED6C-4047-BBA4-FF11AE40D0EC}" type="presParOf" srcId="{913F5C63-749C-44C6-83E2-4730343C85D2}" destId="{72AE3BA8-E0C9-4DDF-BD71-D35662ED8FD0}" srcOrd="0" destOrd="0" presId="urn:microsoft.com/office/officeart/2008/layout/CaptionedPictures"/>
    <dgm:cxn modelId="{154A5669-0DA5-4496-90D5-3C73497D283F}" type="presParOf" srcId="{72AE3BA8-E0C9-4DDF-BD71-D35662ED8FD0}" destId="{CB2D1CB6-7538-4953-BD70-466C9C886CEF}" srcOrd="0" destOrd="0" presId="urn:microsoft.com/office/officeart/2008/layout/CaptionedPictures"/>
    <dgm:cxn modelId="{B0A98CD0-9815-4AB2-90E6-90117AF7FFDB}" type="presParOf" srcId="{72AE3BA8-E0C9-4DDF-BD71-D35662ED8FD0}" destId="{80DAE6CB-47A9-4B07-A965-722BD21CC952}" srcOrd="1" destOrd="0" presId="urn:microsoft.com/office/officeart/2008/layout/CaptionedPictures"/>
    <dgm:cxn modelId="{CA1F44AE-FFF9-47C6-A13D-49D72F0D533D}" type="presParOf" srcId="{72AE3BA8-E0C9-4DDF-BD71-D35662ED8FD0}" destId="{96849D6B-F22A-406C-92F6-AF43F944E0FD}" srcOrd="2" destOrd="0" presId="urn:microsoft.com/office/officeart/2008/layout/CaptionedPictures"/>
    <dgm:cxn modelId="{DEDBFF3A-EC37-423B-91F0-21CE4AABE871}" type="presParOf" srcId="{96849D6B-F22A-406C-92F6-AF43F944E0FD}" destId="{6DF16C36-FC98-42ED-BECF-482374A9733B}" srcOrd="0" destOrd="0" presId="urn:microsoft.com/office/officeart/2008/layout/CaptionedPictures"/>
    <dgm:cxn modelId="{5A6B346C-410A-40E0-B08D-8197EE35C47A}" type="presParOf" srcId="{96849D6B-F22A-406C-92F6-AF43F944E0FD}" destId="{E225C4C4-DD81-402E-A23D-99E5762D467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1CB6-7538-4953-BD70-466C9C886CEF}">
      <dsp:nvSpPr>
        <dsp:cNvPr id="0" name=""/>
        <dsp:cNvSpPr/>
      </dsp:nvSpPr>
      <dsp:spPr>
        <a:xfrm>
          <a:off x="749115" y="1466"/>
          <a:ext cx="2550305" cy="300035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DAE6CB-47A9-4B07-A965-722BD21CC952}">
      <dsp:nvSpPr>
        <dsp:cNvPr id="0" name=""/>
        <dsp:cNvSpPr/>
      </dsp:nvSpPr>
      <dsp:spPr>
        <a:xfrm>
          <a:off x="824425" y="121480"/>
          <a:ext cx="2295274" cy="19502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225C4C4-DD81-402E-A23D-99E5762D467E}">
      <dsp:nvSpPr>
        <dsp:cNvPr id="0" name=""/>
        <dsp:cNvSpPr/>
      </dsp:nvSpPr>
      <dsp:spPr>
        <a:xfrm>
          <a:off x="896130" y="2241494"/>
          <a:ext cx="2151865" cy="47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The electrocardiogram (ECG, EKG) uses sensors on a person</a:t>
          </a:r>
          <a:r>
            <a:rPr lang="ja-JP" altLang="en-US" sz="1100" kern="1200" dirty="0" smtClean="0"/>
            <a:t>’</a:t>
          </a:r>
          <a:r>
            <a:rPr lang="en-US" altLang="ja-JP" sz="1100" kern="1200" dirty="0" smtClean="0"/>
            <a:t>s body to find out about how a person</a:t>
          </a:r>
          <a:r>
            <a:rPr lang="ja-JP" altLang="en-US" sz="1100" kern="1200" dirty="0" smtClean="0"/>
            <a:t>’</a:t>
          </a:r>
          <a:r>
            <a:rPr lang="en-US" altLang="ja-JP" sz="1100" kern="1200" dirty="0" smtClean="0"/>
            <a:t>s heart is working.</a:t>
          </a:r>
          <a:endParaRPr lang="en-US" sz="1100" kern="1200" dirty="0"/>
        </a:p>
      </dsp:txBody>
      <dsp:txXfrm>
        <a:off x="896130" y="2241494"/>
        <a:ext cx="2151865" cy="470536"/>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1C834ED3-BF64-4435-B727-52E72E6C6C1F}" type="datetimeFigureOut">
              <a:rPr lang="en-US" smtClean="0"/>
              <a:pPr/>
              <a:t>2/26/2013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2450128-1431-44DE-AE3B-C5F4F718BF29}" type="slidenum">
              <a:rPr lang="en-US" smtClean="0"/>
              <a:pPr/>
              <a:t>‹#›</a:t>
            </a:fld>
            <a:endParaRPr lang="en-US"/>
          </a:p>
        </p:txBody>
      </p:sp>
    </p:spTree>
    <p:extLst>
      <p:ext uri="{BB962C8B-B14F-4D97-AF65-F5344CB8AC3E}">
        <p14:creationId xmlns:p14="http://schemas.microsoft.com/office/powerpoint/2010/main" val="2550789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E6BA4C7-F2AA-4D7B-AF23-4D1B0791B372}" type="datetimeFigureOut">
              <a:rPr lang="en-US" smtClean="0"/>
              <a:pPr/>
              <a:t>2/26/2013</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EC823A3D-F4B7-4E41-98C7-15E2CE9EA06F}" type="slidenum">
              <a:rPr lang="en-US" smtClean="0"/>
              <a:pPr/>
              <a:t>‹#›</a:t>
            </a:fld>
            <a:endParaRPr lang="en-US"/>
          </a:p>
        </p:txBody>
      </p:sp>
    </p:spTree>
    <p:extLst>
      <p:ext uri="{BB962C8B-B14F-4D97-AF65-F5344CB8AC3E}">
        <p14:creationId xmlns:p14="http://schemas.microsoft.com/office/powerpoint/2010/main" val="75622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11</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12</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13</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14</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15</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16</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17</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18</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19</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20</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21</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22</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23</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24</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25</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26</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27</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28</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29</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30</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31</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32</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33</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34</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35</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36</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37</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38</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39</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40</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5</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41</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42</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43</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44</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45</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46</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47</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6</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7</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8</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9</a:t>
            </a:fld>
            <a:endParaRPr lang="en-US"/>
          </a:p>
        </p:txBody>
      </p:sp>
    </p:spTree>
    <p:extLst>
      <p:ext uri="{BB962C8B-B14F-4D97-AF65-F5344CB8AC3E}">
        <p14:creationId xmlns:p14="http://schemas.microsoft.com/office/powerpoint/2010/main" val="193476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23A3D-F4B7-4E41-98C7-15E2CE9EA06F}" type="slidenum">
              <a:rPr lang="en-US" smtClean="0"/>
              <a:pPr/>
              <a:t>10</a:t>
            </a:fld>
            <a:endParaRPr lang="en-US"/>
          </a:p>
        </p:txBody>
      </p:sp>
    </p:spTree>
    <p:extLst>
      <p:ext uri="{BB962C8B-B14F-4D97-AF65-F5344CB8AC3E}">
        <p14:creationId xmlns:p14="http://schemas.microsoft.com/office/powerpoint/2010/main" val="193476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63B56DC-FB6C-4106-9729-6D81257BD95F}" type="datetimeFigureOut">
              <a:rPr lang="en-US" smtClean="0"/>
              <a:pPr/>
              <a:t>2/26/2013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6165626-6FD7-47C3-BFA1-594B88DA6C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22313"/>
          </a:xfrm>
          <a:prstGeom prst="rect">
            <a:avLst/>
          </a:prstGeom>
          <a:noFill/>
          <a:ln w="9525">
            <a:noFill/>
            <a:miter lim="800000"/>
            <a:headEnd/>
            <a:tailEnd/>
          </a:ln>
        </p:spPr>
        <p:txBody>
          <a:bodyPr vert="horz" wrap="square" lIns="182880" tIns="182880" rIns="18288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rtl="0" eaLnBrk="0" fontAlgn="base" hangingPunct="0">
        <a:lnSpc>
          <a:spcPct val="90000"/>
        </a:lnSpc>
        <a:spcBef>
          <a:spcPct val="0"/>
        </a:spcBef>
        <a:spcAft>
          <a:spcPct val="0"/>
        </a:spcAft>
        <a:tabLst>
          <a:tab pos="8572500" algn="r"/>
        </a:tabLst>
        <a:defRPr sz="3600" b="1">
          <a:solidFill>
            <a:srgbClr val="FFE701"/>
          </a:solidFill>
          <a:latin typeface="+mj-lt"/>
          <a:ea typeface="+mj-ea"/>
          <a:cs typeface="+mj-cs"/>
        </a:defRPr>
      </a:lvl1pPr>
      <a:lvl2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2pPr>
      <a:lvl3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3pPr>
      <a:lvl4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4pPr>
      <a:lvl5pPr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5pPr>
      <a:lvl6pPr marL="4572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6pPr>
      <a:lvl7pPr marL="9144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7pPr>
      <a:lvl8pPr marL="13716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8pPr>
      <a:lvl9pPr marL="1828800" algn="l" rtl="0" eaLnBrk="0" fontAlgn="base" hangingPunct="0">
        <a:lnSpc>
          <a:spcPct val="90000"/>
        </a:lnSpc>
        <a:spcBef>
          <a:spcPct val="0"/>
        </a:spcBef>
        <a:spcAft>
          <a:spcPct val="0"/>
        </a:spcAft>
        <a:tabLst>
          <a:tab pos="8572500" algn="r"/>
        </a:tabLst>
        <a:defRPr sz="3600" b="1">
          <a:solidFill>
            <a:srgbClr val="FFE701"/>
          </a:solidFill>
          <a:latin typeface="Arial" pitchFamily="34" charset="0"/>
        </a:defRPr>
      </a:lvl9pPr>
    </p:titleStyle>
    <p:bodyStyle>
      <a:lvl1pPr marL="342900" indent="-342900" algn="l" rtl="0" eaLnBrk="0" fontAlgn="base" hangingPunct="0">
        <a:spcBef>
          <a:spcPct val="20000"/>
        </a:spcBef>
        <a:spcAft>
          <a:spcPct val="0"/>
        </a:spcAft>
        <a:buClr>
          <a:srgbClr val="FFFF00"/>
        </a:buClr>
        <a:buFont typeface="Courier New" pitchFamily="49" charset="0"/>
        <a:buChar char="o"/>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877888"/>
          </a:xfrm>
          <a:prstGeom prst="rect">
            <a:avLst/>
          </a:prstGeom>
          <a:noFill/>
          <a:ln w="9525">
            <a:noFill/>
            <a:miter lim="800000"/>
            <a:headEnd/>
            <a:tailEnd/>
          </a:ln>
        </p:spPr>
        <p:txBody>
          <a:bodyPr vert="horz" wrap="square" lIns="91440" tIns="228600" rIns="91440" bIns="4572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Tree>
  </p:cSld>
  <p:clrMap bg1="dk2" tx1="lt1" bg2="dk1" tx2="lt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Times New Roman" pitchFamily="18" charset="0"/>
        </a:defRPr>
      </a:lvl2pPr>
      <a:lvl3pPr algn="ctr" rtl="0" eaLnBrk="0" fontAlgn="base" hangingPunct="0">
        <a:lnSpc>
          <a:spcPct val="90000"/>
        </a:lnSpc>
        <a:spcBef>
          <a:spcPct val="0"/>
        </a:spcBef>
        <a:spcAft>
          <a:spcPct val="0"/>
        </a:spcAft>
        <a:defRPr sz="4400" b="1">
          <a:solidFill>
            <a:schemeClr val="tx2"/>
          </a:solidFill>
          <a:latin typeface="Times New Roman" pitchFamily="18" charset="0"/>
        </a:defRPr>
      </a:lvl3pPr>
      <a:lvl4pPr algn="ctr" rtl="0" eaLnBrk="0" fontAlgn="base" hangingPunct="0">
        <a:lnSpc>
          <a:spcPct val="90000"/>
        </a:lnSpc>
        <a:spcBef>
          <a:spcPct val="0"/>
        </a:spcBef>
        <a:spcAft>
          <a:spcPct val="0"/>
        </a:spcAft>
        <a:defRPr sz="4400" b="1">
          <a:solidFill>
            <a:schemeClr val="tx2"/>
          </a:solidFill>
          <a:latin typeface="Times New Roman" pitchFamily="18" charset="0"/>
        </a:defRPr>
      </a:lvl4pPr>
      <a:lvl5pPr algn="ctr"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ctr" rtl="0" eaLnBrk="0" fontAlgn="base" hangingPunct="0">
        <a:lnSpc>
          <a:spcPct val="90000"/>
        </a:lnSpc>
        <a:spcBef>
          <a:spcPct val="0"/>
        </a:spcBef>
        <a:spcAft>
          <a:spcPct val="0"/>
        </a:spcAft>
        <a:defRPr sz="4400" b="1">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4400" b="1">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4400" b="1">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877888"/>
          </a:xfrm>
          <a:prstGeom prst="rect">
            <a:avLst/>
          </a:prstGeom>
          <a:noFill/>
          <a:ln w="9525">
            <a:noFill/>
            <a:miter lim="800000"/>
            <a:headEnd/>
            <a:tailEnd/>
          </a:ln>
        </p:spPr>
        <p:txBody>
          <a:bodyPr vert="horz" wrap="square" lIns="91440" tIns="228600" rIns="91440" bIns="4572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FFFFFF"/>
              </a:solidFill>
            </a:endParaRPr>
          </a:p>
        </p:txBody>
      </p:sp>
      <p:sp>
        <p:nvSpPr>
          <p:cNvPr id="68616" name="Rectangle 8"/>
          <p:cNvSpPr>
            <a:spLocks noChangeArrowheads="1"/>
          </p:cNvSpPr>
          <p:nvPr/>
        </p:nvSpPr>
        <p:spPr bwMode="auto">
          <a:xfrm>
            <a:off x="263525" y="1355725"/>
            <a:ext cx="8610600" cy="92075"/>
          </a:xfrm>
          <a:prstGeom prst="rect">
            <a:avLst/>
          </a:prstGeom>
          <a:gradFill rotWithShape="0">
            <a:gsLst>
              <a:gs pos="0">
                <a:srgbClr val="FE3E02"/>
              </a:gs>
              <a:gs pos="100000">
                <a:srgbClr val="FFE70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FFFFFF"/>
              </a:solidFill>
              <a:cs typeface="Arial" pitchFamily="34" charset="0"/>
            </a:endParaRPr>
          </a:p>
        </p:txBody>
      </p:sp>
    </p:spTree>
  </p:cSld>
  <p:clrMap bg1="dk2" tx1="lt1" bg2="dk1" tx2="lt2" accent1="accent1" accent2="accent2" accent3="accent3" accent4="accent4" accent5="accent5" accent6="accent6" hlink="hlink" folHlink="folHlink"/>
  <p:sldLayoutIdLst>
    <p:sldLayoutId id="2147483726" r:id="rId1"/>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Times New Roman" pitchFamily="18" charset="0"/>
        </a:defRPr>
      </a:lvl2pPr>
      <a:lvl3pPr algn="ctr" rtl="0" eaLnBrk="0" fontAlgn="base" hangingPunct="0">
        <a:lnSpc>
          <a:spcPct val="90000"/>
        </a:lnSpc>
        <a:spcBef>
          <a:spcPct val="0"/>
        </a:spcBef>
        <a:spcAft>
          <a:spcPct val="0"/>
        </a:spcAft>
        <a:defRPr sz="4400" b="1">
          <a:solidFill>
            <a:schemeClr val="tx2"/>
          </a:solidFill>
          <a:latin typeface="Times New Roman" pitchFamily="18" charset="0"/>
        </a:defRPr>
      </a:lvl3pPr>
      <a:lvl4pPr algn="ctr" rtl="0" eaLnBrk="0" fontAlgn="base" hangingPunct="0">
        <a:lnSpc>
          <a:spcPct val="90000"/>
        </a:lnSpc>
        <a:spcBef>
          <a:spcPct val="0"/>
        </a:spcBef>
        <a:spcAft>
          <a:spcPct val="0"/>
        </a:spcAft>
        <a:defRPr sz="4400" b="1">
          <a:solidFill>
            <a:schemeClr val="tx2"/>
          </a:solidFill>
          <a:latin typeface="Times New Roman" pitchFamily="18" charset="0"/>
        </a:defRPr>
      </a:lvl4pPr>
      <a:lvl5pPr algn="ctr"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ctr" rtl="0" fontAlgn="base">
        <a:lnSpc>
          <a:spcPct val="90000"/>
        </a:lnSpc>
        <a:spcBef>
          <a:spcPct val="0"/>
        </a:spcBef>
        <a:spcAft>
          <a:spcPct val="0"/>
        </a:spcAft>
        <a:defRPr sz="4400" b="1">
          <a:solidFill>
            <a:schemeClr val="tx2"/>
          </a:solidFill>
          <a:latin typeface="Times New Roman" pitchFamily="18" charset="0"/>
        </a:defRPr>
      </a:lvl6pPr>
      <a:lvl7pPr marL="914400" algn="ctr" rtl="0" fontAlgn="base">
        <a:lnSpc>
          <a:spcPct val="90000"/>
        </a:lnSpc>
        <a:spcBef>
          <a:spcPct val="0"/>
        </a:spcBef>
        <a:spcAft>
          <a:spcPct val="0"/>
        </a:spcAft>
        <a:defRPr sz="4400" b="1">
          <a:solidFill>
            <a:schemeClr val="tx2"/>
          </a:solidFill>
          <a:latin typeface="Times New Roman" pitchFamily="18" charset="0"/>
        </a:defRPr>
      </a:lvl7pPr>
      <a:lvl8pPr marL="1371600" algn="ctr" rtl="0" fontAlgn="base">
        <a:lnSpc>
          <a:spcPct val="90000"/>
        </a:lnSpc>
        <a:spcBef>
          <a:spcPct val="0"/>
        </a:spcBef>
        <a:spcAft>
          <a:spcPct val="0"/>
        </a:spcAft>
        <a:defRPr sz="4400" b="1">
          <a:solidFill>
            <a:schemeClr val="tx2"/>
          </a:solidFill>
          <a:latin typeface="Times New Roman" pitchFamily="18" charset="0"/>
        </a:defRPr>
      </a:lvl8pPr>
      <a:lvl9pPr marL="1828800" algn="ctr" rtl="0" fontAlgn="base">
        <a:lnSpc>
          <a:spcPct val="90000"/>
        </a:lnSpc>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877888"/>
          </a:xfrm>
          <a:prstGeom prst="rect">
            <a:avLst/>
          </a:prstGeom>
          <a:noFill/>
          <a:ln w="9525">
            <a:noFill/>
            <a:miter lim="800000"/>
            <a:headEnd/>
            <a:tailEnd/>
          </a:ln>
        </p:spPr>
        <p:txBody>
          <a:bodyPr vert="horz" wrap="square" lIns="91440" tIns="228600" rIns="91440" bIns="4572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FFFFFF"/>
              </a:solidFill>
            </a:endParaRPr>
          </a:p>
        </p:txBody>
      </p:sp>
      <p:sp>
        <p:nvSpPr>
          <p:cNvPr id="68616" name="Rectangle 8"/>
          <p:cNvSpPr>
            <a:spLocks noChangeArrowheads="1"/>
          </p:cNvSpPr>
          <p:nvPr/>
        </p:nvSpPr>
        <p:spPr bwMode="auto">
          <a:xfrm>
            <a:off x="263525" y="1355725"/>
            <a:ext cx="8610600" cy="92075"/>
          </a:xfrm>
          <a:prstGeom prst="rect">
            <a:avLst/>
          </a:prstGeom>
          <a:gradFill rotWithShape="0">
            <a:gsLst>
              <a:gs pos="0">
                <a:srgbClr val="FE3E02"/>
              </a:gs>
              <a:gs pos="100000">
                <a:srgbClr val="FFE70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FFFFFF"/>
              </a:solidFill>
              <a:cs typeface="Arial" pitchFamily="34" charset="0"/>
            </a:endParaRPr>
          </a:p>
        </p:txBody>
      </p:sp>
    </p:spTree>
  </p:cSld>
  <p:clrMap bg1="dk2" tx1="lt1" bg2="dk1" tx2="lt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4400" b="1">
          <a:solidFill>
            <a:schemeClr val="tx2"/>
          </a:solidFill>
          <a:latin typeface="+mj-lt"/>
          <a:ea typeface="+mj-ea"/>
          <a:cs typeface="+mj-cs"/>
        </a:defRPr>
      </a:lvl1pPr>
      <a:lvl2pPr algn="ctr" rtl="0" eaLnBrk="0" fontAlgn="base" hangingPunct="0">
        <a:lnSpc>
          <a:spcPct val="90000"/>
        </a:lnSpc>
        <a:spcBef>
          <a:spcPct val="0"/>
        </a:spcBef>
        <a:spcAft>
          <a:spcPct val="0"/>
        </a:spcAft>
        <a:defRPr sz="4400" b="1">
          <a:solidFill>
            <a:schemeClr val="tx2"/>
          </a:solidFill>
          <a:latin typeface="Times New Roman" pitchFamily="18" charset="0"/>
        </a:defRPr>
      </a:lvl2pPr>
      <a:lvl3pPr algn="ctr" rtl="0" eaLnBrk="0" fontAlgn="base" hangingPunct="0">
        <a:lnSpc>
          <a:spcPct val="90000"/>
        </a:lnSpc>
        <a:spcBef>
          <a:spcPct val="0"/>
        </a:spcBef>
        <a:spcAft>
          <a:spcPct val="0"/>
        </a:spcAft>
        <a:defRPr sz="4400" b="1">
          <a:solidFill>
            <a:schemeClr val="tx2"/>
          </a:solidFill>
          <a:latin typeface="Times New Roman" pitchFamily="18" charset="0"/>
        </a:defRPr>
      </a:lvl3pPr>
      <a:lvl4pPr algn="ctr" rtl="0" eaLnBrk="0" fontAlgn="base" hangingPunct="0">
        <a:lnSpc>
          <a:spcPct val="90000"/>
        </a:lnSpc>
        <a:spcBef>
          <a:spcPct val="0"/>
        </a:spcBef>
        <a:spcAft>
          <a:spcPct val="0"/>
        </a:spcAft>
        <a:defRPr sz="4400" b="1">
          <a:solidFill>
            <a:schemeClr val="tx2"/>
          </a:solidFill>
          <a:latin typeface="Times New Roman" pitchFamily="18" charset="0"/>
        </a:defRPr>
      </a:lvl4pPr>
      <a:lvl5pPr algn="ctr" rtl="0" eaLnBrk="0" fontAlgn="base" hangingPunct="0">
        <a:lnSpc>
          <a:spcPct val="90000"/>
        </a:lnSpc>
        <a:spcBef>
          <a:spcPct val="0"/>
        </a:spcBef>
        <a:spcAft>
          <a:spcPct val="0"/>
        </a:spcAft>
        <a:defRPr sz="4400" b="1">
          <a:solidFill>
            <a:schemeClr val="tx2"/>
          </a:solidFill>
          <a:latin typeface="Times New Roman" pitchFamily="18" charset="0"/>
        </a:defRPr>
      </a:lvl5pPr>
      <a:lvl6pPr marL="457200" algn="ctr" rtl="0" fontAlgn="base">
        <a:lnSpc>
          <a:spcPct val="90000"/>
        </a:lnSpc>
        <a:spcBef>
          <a:spcPct val="0"/>
        </a:spcBef>
        <a:spcAft>
          <a:spcPct val="0"/>
        </a:spcAft>
        <a:defRPr sz="4400" b="1">
          <a:solidFill>
            <a:schemeClr val="tx2"/>
          </a:solidFill>
          <a:latin typeface="Times New Roman" pitchFamily="18" charset="0"/>
        </a:defRPr>
      </a:lvl6pPr>
      <a:lvl7pPr marL="914400" algn="ctr" rtl="0" fontAlgn="base">
        <a:lnSpc>
          <a:spcPct val="90000"/>
        </a:lnSpc>
        <a:spcBef>
          <a:spcPct val="0"/>
        </a:spcBef>
        <a:spcAft>
          <a:spcPct val="0"/>
        </a:spcAft>
        <a:defRPr sz="4400" b="1">
          <a:solidFill>
            <a:schemeClr val="tx2"/>
          </a:solidFill>
          <a:latin typeface="Times New Roman" pitchFamily="18" charset="0"/>
        </a:defRPr>
      </a:lvl7pPr>
      <a:lvl8pPr marL="1371600" algn="ctr" rtl="0" fontAlgn="base">
        <a:lnSpc>
          <a:spcPct val="90000"/>
        </a:lnSpc>
        <a:spcBef>
          <a:spcPct val="0"/>
        </a:spcBef>
        <a:spcAft>
          <a:spcPct val="0"/>
        </a:spcAft>
        <a:defRPr sz="4400" b="1">
          <a:solidFill>
            <a:schemeClr val="tx2"/>
          </a:solidFill>
          <a:latin typeface="Times New Roman" pitchFamily="18" charset="0"/>
        </a:defRPr>
      </a:lvl8pPr>
      <a:lvl9pPr marL="1828800" algn="ctr" rtl="0" fontAlgn="base">
        <a:lnSpc>
          <a:spcPct val="90000"/>
        </a:lnSpc>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xile.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99281" y="2895600"/>
            <a:ext cx="8305800" cy="1446550"/>
          </a:xfrm>
          <a:prstGeom prst="rect">
            <a:avLst/>
          </a:prstGeom>
          <a:noFill/>
        </p:spPr>
        <p:txBody>
          <a:bodyPr wrap="square" rtlCol="0">
            <a:spAutoFit/>
          </a:bodyPr>
          <a:lstStyle/>
          <a:p>
            <a:pPr algn="ctr"/>
            <a:r>
              <a:rPr lang="en-US" sz="4400" b="1" dirty="0" smtClean="0">
                <a:solidFill>
                  <a:srgbClr val="0070C0"/>
                </a:solidFill>
                <a:latin typeface="+mj-lt"/>
              </a:rPr>
              <a:t>Strategies to Make Informed Consent Truly Informed</a:t>
            </a:r>
          </a:p>
        </p:txBody>
      </p:sp>
      <p:sp>
        <p:nvSpPr>
          <p:cNvPr id="4" name="TextBox 3"/>
          <p:cNvSpPr txBox="1"/>
          <p:nvPr/>
        </p:nvSpPr>
        <p:spPr>
          <a:xfrm>
            <a:off x="533400" y="4338935"/>
            <a:ext cx="8305800" cy="830997"/>
          </a:xfrm>
          <a:prstGeom prst="rect">
            <a:avLst/>
          </a:prstGeom>
          <a:noFill/>
        </p:spPr>
        <p:txBody>
          <a:bodyPr wrap="square" rtlCol="0">
            <a:spAutoFit/>
          </a:bodyPr>
          <a:lstStyle/>
          <a:p>
            <a:pPr algn="ctr"/>
            <a:r>
              <a:rPr lang="en-US" sz="2400" b="1" dirty="0" smtClean="0">
                <a:solidFill>
                  <a:srgbClr val="C09746"/>
                </a:solidFill>
              </a:rPr>
              <a:t>Terry Davis, PhD</a:t>
            </a:r>
            <a:br>
              <a:rPr lang="en-US" sz="2400" b="1" dirty="0" smtClean="0">
                <a:solidFill>
                  <a:srgbClr val="C09746"/>
                </a:solidFill>
              </a:rPr>
            </a:br>
            <a:r>
              <a:rPr lang="en-US" sz="2400" b="1" dirty="0" smtClean="0">
                <a:solidFill>
                  <a:srgbClr val="C09746"/>
                </a:solidFill>
              </a:rPr>
              <a:t>Connie Arnold, PhD</a:t>
            </a:r>
            <a:endParaRPr lang="en-US" sz="2400" b="1" i="1" dirty="0" smtClean="0">
              <a:solidFill>
                <a:srgbClr val="C0974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Lexile</a:t>
            </a:r>
          </a:p>
        </p:txBody>
      </p:sp>
      <p:sp>
        <p:nvSpPr>
          <p:cNvPr id="4" name="TextBox 3"/>
          <p:cNvSpPr txBox="1"/>
          <p:nvPr/>
        </p:nvSpPr>
        <p:spPr>
          <a:xfrm>
            <a:off x="457200" y="1492508"/>
            <a:ext cx="8458200" cy="3170099"/>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Instructions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Save Consent Form text as a Plain Text File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Go to </a:t>
            </a:r>
            <a:r>
              <a:rPr lang="en-US" dirty="0" smtClean="0">
                <a:solidFill>
                  <a:schemeClr val="tx1">
                    <a:lumMod val="75000"/>
                    <a:lumOff val="25000"/>
                  </a:schemeClr>
                </a:solidFill>
                <a:latin typeface="+mj-lt"/>
                <a:hlinkClick r:id="rId3"/>
              </a:rPr>
              <a:t>www.lexile.com</a:t>
            </a:r>
            <a:endParaRPr lang="en-US" dirty="0" smtClean="0">
              <a:solidFill>
                <a:schemeClr val="tx1">
                  <a:lumMod val="75000"/>
                  <a:lumOff val="25000"/>
                </a:schemeClr>
              </a:solidFill>
              <a:latin typeface="+mj-lt"/>
            </a:endParaRP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Click on Lexile Analyzer</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Upload your file and click Analyze</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5" name="TextBox 4"/>
          <p:cNvSpPr txBox="1"/>
          <p:nvPr/>
        </p:nvSpPr>
        <p:spPr>
          <a:xfrm>
            <a:off x="914400" y="4419600"/>
            <a:ext cx="7543800" cy="1508105"/>
          </a:xfrm>
          <a:prstGeom prst="rect">
            <a:avLst/>
          </a:prstGeom>
        </p:spPr>
        <p:style>
          <a:lnRef idx="2">
            <a:schemeClr val="accent1"/>
          </a:lnRef>
          <a:fillRef idx="1">
            <a:schemeClr val="lt1"/>
          </a:fillRef>
          <a:effectRef idx="0">
            <a:schemeClr val="accent1"/>
          </a:effectRef>
          <a:fontRef idx="minor">
            <a:schemeClr val="dk1"/>
          </a:fontRef>
        </p:style>
        <p:txBody>
          <a:bodyPr wrap="square" tIns="91440" bIns="91440" rtlCol="0">
            <a:spAutoFit/>
          </a:bodyPr>
          <a:lstStyle/>
          <a:p>
            <a:pPr marL="0" lvl="2" algn="ctr"/>
            <a:r>
              <a:rPr lang="en-US" sz="2000" b="1" dirty="0" smtClean="0">
                <a:solidFill>
                  <a:schemeClr val="tx1">
                    <a:lumMod val="75000"/>
                    <a:lumOff val="25000"/>
                  </a:schemeClr>
                </a:solidFill>
                <a:latin typeface="+mj-lt"/>
              </a:rPr>
              <a:t>Values can be easily translated to reading grade levels.</a:t>
            </a:r>
            <a:br>
              <a:rPr lang="en-US" sz="2000" b="1" dirty="0" smtClean="0">
                <a:solidFill>
                  <a:schemeClr val="tx1">
                    <a:lumMod val="75000"/>
                    <a:lumOff val="25000"/>
                  </a:schemeClr>
                </a:solidFill>
                <a:latin typeface="+mj-lt"/>
              </a:rPr>
            </a:br>
            <a:r>
              <a:rPr lang="en-US" sz="1200" b="1" dirty="0" smtClean="0">
                <a:solidFill>
                  <a:schemeClr val="tx1">
                    <a:lumMod val="75000"/>
                    <a:lumOff val="25000"/>
                  </a:schemeClr>
                </a:solidFill>
                <a:latin typeface="+mj-lt"/>
              </a:rPr>
              <a:t> </a:t>
            </a:r>
            <a:endParaRPr lang="en-US" sz="2000" b="1" dirty="0" smtClean="0">
              <a:solidFill>
                <a:schemeClr val="tx1">
                  <a:lumMod val="75000"/>
                  <a:lumOff val="25000"/>
                </a:schemeClr>
              </a:solidFill>
              <a:latin typeface="+mj-lt"/>
            </a:endParaRPr>
          </a:p>
          <a:p>
            <a:pPr marL="1828800" lvl="6"/>
            <a:r>
              <a:rPr lang="en-US" dirty="0" smtClean="0">
                <a:solidFill>
                  <a:schemeClr val="tx1">
                    <a:lumMod val="75000"/>
                    <a:lumOff val="25000"/>
                  </a:schemeClr>
                </a:solidFill>
                <a:latin typeface="+mj-lt"/>
              </a:rPr>
              <a:t>Lexile Value of 300 </a:t>
            </a:r>
            <a:r>
              <a:rPr lang="en-US" dirty="0" smtClean="0">
                <a:solidFill>
                  <a:schemeClr val="tx1">
                    <a:lumMod val="75000"/>
                    <a:lumOff val="25000"/>
                  </a:schemeClr>
                </a:solidFill>
                <a:latin typeface="+mj-lt"/>
                <a:sym typeface="Wingdings" pitchFamily="2" charset="2"/>
              </a:rPr>
              <a:t> 2</a:t>
            </a:r>
            <a:r>
              <a:rPr lang="en-US" baseline="30000" dirty="0" smtClean="0">
                <a:solidFill>
                  <a:schemeClr val="tx1">
                    <a:lumMod val="75000"/>
                    <a:lumOff val="25000"/>
                  </a:schemeClr>
                </a:solidFill>
                <a:latin typeface="+mj-lt"/>
                <a:sym typeface="Wingdings" pitchFamily="2" charset="2"/>
              </a:rPr>
              <a:t>nd</a:t>
            </a:r>
            <a:r>
              <a:rPr lang="en-US" dirty="0" smtClean="0">
                <a:solidFill>
                  <a:schemeClr val="tx1">
                    <a:lumMod val="75000"/>
                    <a:lumOff val="25000"/>
                  </a:schemeClr>
                </a:solidFill>
                <a:latin typeface="+mj-lt"/>
                <a:sym typeface="Wingdings" pitchFamily="2" charset="2"/>
              </a:rPr>
              <a:t> grade</a:t>
            </a:r>
          </a:p>
          <a:p>
            <a:pPr marL="1828800" lvl="6"/>
            <a:r>
              <a:rPr lang="en-US" dirty="0" smtClean="0">
                <a:solidFill>
                  <a:schemeClr val="tx1">
                    <a:lumMod val="75000"/>
                    <a:lumOff val="25000"/>
                  </a:schemeClr>
                </a:solidFill>
                <a:latin typeface="+mj-lt"/>
                <a:sym typeface="Wingdings" pitchFamily="2" charset="2"/>
              </a:rPr>
              <a:t>Lexile Value of 400  4</a:t>
            </a:r>
            <a:r>
              <a:rPr lang="en-US" baseline="30000" dirty="0" smtClean="0">
                <a:solidFill>
                  <a:schemeClr val="tx1">
                    <a:lumMod val="75000"/>
                    <a:lumOff val="25000"/>
                  </a:schemeClr>
                </a:solidFill>
                <a:latin typeface="+mj-lt"/>
                <a:sym typeface="Wingdings" pitchFamily="2" charset="2"/>
              </a:rPr>
              <a:t>th</a:t>
            </a:r>
            <a:r>
              <a:rPr lang="en-US" dirty="0" smtClean="0">
                <a:solidFill>
                  <a:schemeClr val="tx1">
                    <a:lumMod val="75000"/>
                    <a:lumOff val="25000"/>
                  </a:schemeClr>
                </a:solidFill>
                <a:latin typeface="+mj-lt"/>
                <a:sym typeface="Wingdings" pitchFamily="2" charset="2"/>
              </a:rPr>
              <a:t> grade</a:t>
            </a:r>
          </a:p>
          <a:p>
            <a:pPr marL="1828800" lvl="6"/>
            <a:r>
              <a:rPr lang="en-US" dirty="0" smtClean="0">
                <a:solidFill>
                  <a:schemeClr val="tx1">
                    <a:lumMod val="75000"/>
                    <a:lumOff val="25000"/>
                  </a:schemeClr>
                </a:solidFill>
                <a:latin typeface="+mj-lt"/>
                <a:sym typeface="Wingdings" pitchFamily="2" charset="2"/>
              </a:rPr>
              <a:t>Lexile Value of 1300  12</a:t>
            </a:r>
            <a:r>
              <a:rPr lang="en-US" baseline="30000" dirty="0" smtClean="0">
                <a:solidFill>
                  <a:schemeClr val="tx1">
                    <a:lumMod val="75000"/>
                    <a:lumOff val="25000"/>
                  </a:schemeClr>
                </a:solidFill>
                <a:latin typeface="+mj-lt"/>
                <a:sym typeface="Wingdings" pitchFamily="2" charset="2"/>
              </a:rPr>
              <a:t>th</a:t>
            </a:r>
            <a:r>
              <a:rPr lang="en-US" dirty="0" smtClean="0">
                <a:solidFill>
                  <a:schemeClr val="tx1">
                    <a:lumMod val="75000"/>
                    <a:lumOff val="25000"/>
                  </a:schemeClr>
                </a:solidFill>
                <a:latin typeface="+mj-lt"/>
                <a:sym typeface="Wingdings" pitchFamily="2" charset="2"/>
              </a:rPr>
              <a:t> grade</a:t>
            </a: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2971627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Layout &amp; Reading Ease</a:t>
            </a:r>
          </a:p>
        </p:txBody>
      </p:sp>
      <p:sp>
        <p:nvSpPr>
          <p:cNvPr id="4" name="TextBox 3"/>
          <p:cNvSpPr txBox="1"/>
          <p:nvPr/>
        </p:nvSpPr>
        <p:spPr>
          <a:xfrm>
            <a:off x="457200" y="1492508"/>
            <a:ext cx="8458200" cy="5386090"/>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Tips for Improving Consent Form Layout for Reading Ease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Use white space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Use at least 12 point font</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Select easy to read font style (Times New Roman, Arial)</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Avoid using ALL CAPS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Write in plain language (avoid jargon)</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Use active (not passive) voice</a:t>
            </a:r>
            <a:br>
              <a:rPr lang="en-US" dirty="0" smtClean="0">
                <a:solidFill>
                  <a:schemeClr val="tx1">
                    <a:lumMod val="75000"/>
                    <a:lumOff val="25000"/>
                  </a:schemeClr>
                </a:solidFill>
                <a:latin typeface="+mj-lt"/>
              </a:rPr>
            </a:br>
            <a:r>
              <a:rPr lang="en-US" i="1" dirty="0" smtClean="0">
                <a:solidFill>
                  <a:schemeClr val="tx1">
                    <a:lumMod val="75000"/>
                    <a:lumOff val="25000"/>
                  </a:schemeClr>
                </a:solidFill>
                <a:latin typeface="+mj-lt"/>
              </a:rPr>
              <a:t>“Your signature” vs. “Signature of Subject” </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Write short, simple, direct sentences </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3752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Layout &amp; Reading Ease</a:t>
            </a:r>
          </a:p>
        </p:txBody>
      </p:sp>
      <p:sp>
        <p:nvSpPr>
          <p:cNvPr id="4" name="TextBox 3"/>
          <p:cNvSpPr txBox="1"/>
          <p:nvPr/>
        </p:nvSpPr>
        <p:spPr>
          <a:xfrm>
            <a:off x="457200" y="1492508"/>
            <a:ext cx="8458200" cy="4832092"/>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Example of Improved Layout for Reading Ease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White space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Bullets, lists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Bolding</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Simple headers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Plain language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Active </a:t>
            </a:r>
            <a:r>
              <a:rPr lang="en-US" dirty="0">
                <a:solidFill>
                  <a:schemeClr val="tx1">
                    <a:lumMod val="75000"/>
                    <a:lumOff val="25000"/>
                  </a:schemeClr>
                </a:solidFill>
                <a:latin typeface="+mj-lt"/>
              </a:rPr>
              <a:t>v</a:t>
            </a:r>
            <a:r>
              <a:rPr lang="en-US" dirty="0" smtClean="0">
                <a:solidFill>
                  <a:schemeClr val="tx1">
                    <a:lumMod val="75000"/>
                    <a:lumOff val="25000"/>
                  </a:schemeClr>
                </a:solidFill>
                <a:latin typeface="+mj-lt"/>
              </a:rPr>
              <a:t>oice </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Short sentences</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pic>
        <p:nvPicPr>
          <p:cNvPr id="5" name="Picture 53" descr="Page 6 of consent f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2643" y="2085435"/>
            <a:ext cx="3668713" cy="439156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69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Note the Difference</a:t>
            </a:r>
          </a:p>
        </p:txBody>
      </p:sp>
      <p:pic>
        <p:nvPicPr>
          <p:cNvPr id="5" name="Picture 53" descr="Page 6 of consent for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54"/>
          <a:stretch/>
        </p:blipFill>
        <p:spPr bwMode="auto">
          <a:xfrm>
            <a:off x="5407280" y="1524000"/>
            <a:ext cx="3355720" cy="419099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1"/>
          <p:cNvPicPr>
            <a:picLocks noChangeAspect="1" noChangeArrowheads="1"/>
          </p:cNvPicPr>
          <p:nvPr/>
        </p:nvPicPr>
        <p:blipFill rotWithShape="1">
          <a:blip r:embed="rId4">
            <a:extLst>
              <a:ext uri="{28A0092B-C50C-407E-A947-70E740481C1C}">
                <a14:useLocalDpi xmlns:a14="http://schemas.microsoft.com/office/drawing/2010/main" val="0"/>
              </a:ext>
            </a:extLst>
          </a:blip>
          <a:srcRect l="28570" t="49693" r="27228" b="11252"/>
          <a:stretch/>
        </p:blipFill>
        <p:spPr bwMode="auto">
          <a:xfrm>
            <a:off x="412838" y="1524000"/>
            <a:ext cx="4844962" cy="419099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482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Layout &amp; Reading Ease</a:t>
            </a:r>
          </a:p>
        </p:txBody>
      </p:sp>
      <p:sp>
        <p:nvSpPr>
          <p:cNvPr id="4" name="TextBox 3"/>
          <p:cNvSpPr txBox="1"/>
          <p:nvPr/>
        </p:nvSpPr>
        <p:spPr>
          <a:xfrm>
            <a:off x="457200" y="1492508"/>
            <a:ext cx="8458200" cy="3724096"/>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Illustrations Aid Reading Ease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Pictures explain/enhance text</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If you use pictures:</a:t>
            </a:r>
          </a:p>
          <a:p>
            <a:pPr marL="1143000" lvl="2"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Locate them next to relevant text</a:t>
            </a:r>
          </a:p>
          <a:p>
            <a:pPr marL="1143000" lvl="2"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Place descriptive captions under images</a:t>
            </a:r>
          </a:p>
          <a:p>
            <a:pPr marL="685800" lvl="1" indent="-228600">
              <a:lnSpc>
                <a:spcPct val="200000"/>
              </a:lnSpc>
              <a:buClr>
                <a:srgbClr val="C09746"/>
              </a:buClr>
              <a:buSzPct val="120000"/>
              <a:buFont typeface="Arial" pitchFamily="34" charset="0"/>
              <a:buChar char="•"/>
            </a:pPr>
            <a:r>
              <a:rPr lang="en-US" b="1" dirty="0" smtClean="0">
                <a:solidFill>
                  <a:schemeClr val="tx1">
                    <a:lumMod val="75000"/>
                    <a:lumOff val="25000"/>
                  </a:schemeClr>
                </a:solidFill>
                <a:latin typeface="+mj-lt"/>
              </a:rPr>
              <a:t>Note</a:t>
            </a:r>
            <a:r>
              <a:rPr lang="en-US" dirty="0" smtClean="0">
                <a:solidFill>
                  <a:schemeClr val="tx1">
                    <a:lumMod val="75000"/>
                    <a:lumOff val="25000"/>
                  </a:schemeClr>
                </a:solidFill>
                <a:latin typeface="+mj-lt"/>
              </a:rPr>
              <a:t>: color appeals to readers</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graphicFrame>
        <p:nvGraphicFramePr>
          <p:cNvPr id="2" name="Diagram 1"/>
          <p:cNvGraphicFramePr/>
          <p:nvPr>
            <p:extLst>
              <p:ext uri="{D42A27DB-BD31-4B8C-83A1-F6EECF244321}">
                <p14:modId xmlns:p14="http://schemas.microsoft.com/office/powerpoint/2010/main" val="2301117419"/>
              </p:ext>
            </p:extLst>
          </p:nvPr>
        </p:nvGraphicFramePr>
        <p:xfrm>
          <a:off x="5486400" y="1600200"/>
          <a:ext cx="3944126" cy="3003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a:spLocks noChangeArrowheads="1"/>
          </p:cNvSpPr>
          <p:nvPr/>
        </p:nvSpPr>
        <p:spPr bwMode="auto">
          <a:xfrm>
            <a:off x="457200" y="6439555"/>
            <a:ext cx="6781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t>Image from http://www.umm.edu/patiented/articles/ecg_000172.htm</a:t>
            </a:r>
          </a:p>
        </p:txBody>
      </p:sp>
    </p:spTree>
    <p:extLst>
      <p:ext uri="{BB962C8B-B14F-4D97-AF65-F5344CB8AC3E}">
        <p14:creationId xmlns:p14="http://schemas.microsoft.com/office/powerpoint/2010/main" val="1051335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Document Design</a:t>
            </a:r>
          </a:p>
        </p:txBody>
      </p:sp>
      <p:sp>
        <p:nvSpPr>
          <p:cNvPr id="4" name="TextBox 3"/>
          <p:cNvSpPr txBox="1"/>
          <p:nvPr/>
        </p:nvSpPr>
        <p:spPr>
          <a:xfrm>
            <a:off x="457200" y="1492508"/>
            <a:ext cx="8458200" cy="3170099"/>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Tips for Improving Document Design</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Use patient-centered title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Break up text into manageable pieces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Limit paragraphs to 3 or 4 lines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One idea per short paragraph</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5" name="Text Box 4"/>
          <p:cNvSpPr txBox="1">
            <a:spLocks noChangeArrowheads="1"/>
          </p:cNvSpPr>
          <p:nvPr/>
        </p:nvSpPr>
        <p:spPr bwMode="auto">
          <a:xfrm>
            <a:off x="457200" y="6428601"/>
            <a:ext cx="14281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err="1"/>
              <a:t>Hochhauser</a:t>
            </a:r>
            <a:r>
              <a:rPr lang="en-US" sz="1200" dirty="0"/>
              <a:t>, 2007</a:t>
            </a:r>
          </a:p>
        </p:txBody>
      </p:sp>
    </p:spTree>
    <p:extLst>
      <p:ext uri="{BB962C8B-B14F-4D97-AF65-F5344CB8AC3E}">
        <p14:creationId xmlns:p14="http://schemas.microsoft.com/office/powerpoint/2010/main" val="3976632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Example</a:t>
            </a:r>
          </a:p>
        </p:txBody>
      </p:sp>
      <p:sp>
        <p:nvSpPr>
          <p:cNvPr id="4" name="TextBox 3"/>
          <p:cNvSpPr txBox="1"/>
          <p:nvPr/>
        </p:nvSpPr>
        <p:spPr>
          <a:xfrm>
            <a:off x="457200" y="1492508"/>
            <a:ext cx="8458200" cy="3724096"/>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Investigator-Centered vs. Patient-Centered Title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Research Title</a:t>
            </a:r>
          </a:p>
          <a:p>
            <a:pPr lvl="1">
              <a:lnSpc>
                <a:spcPct val="200000"/>
              </a:lnSpc>
              <a:buClr>
                <a:srgbClr val="C09746"/>
              </a:buClr>
              <a:buSzPct val="120000"/>
            </a:pPr>
            <a:r>
              <a:rPr lang="en-US" dirty="0" smtClean="0">
                <a:solidFill>
                  <a:schemeClr val="tx1">
                    <a:lumMod val="75000"/>
                    <a:lumOff val="25000"/>
                  </a:schemeClr>
                </a:solidFill>
                <a:latin typeface="+mj-lt"/>
              </a:rPr>
              <a:t/>
            </a:r>
            <a:br>
              <a:rPr lang="en-US" dirty="0" smtClean="0">
                <a:solidFill>
                  <a:schemeClr val="tx1">
                    <a:lumMod val="75000"/>
                    <a:lumOff val="25000"/>
                  </a:schemeClr>
                </a:solidFill>
                <a:latin typeface="+mj-lt"/>
              </a:rPr>
            </a:br>
            <a:endParaRPr lang="en-US" dirty="0" smtClean="0">
              <a:solidFill>
                <a:schemeClr val="tx1">
                  <a:lumMod val="75000"/>
                  <a:lumOff val="25000"/>
                </a:schemeClr>
              </a:solidFill>
              <a:latin typeface="+mj-lt"/>
            </a:endParaRPr>
          </a:p>
          <a:p>
            <a:pPr lvl="1">
              <a:lnSpc>
                <a:spcPct val="200000"/>
              </a:lnSpc>
              <a:buClr>
                <a:srgbClr val="C09746"/>
              </a:buClr>
              <a:buSzPct val="120000"/>
            </a:pPr>
            <a:endParaRPr lang="en-US" dirty="0" smtClean="0">
              <a:solidFill>
                <a:schemeClr val="tx1">
                  <a:lumMod val="75000"/>
                  <a:lumOff val="25000"/>
                </a:schemeClr>
              </a:solidFill>
              <a:latin typeface="+mj-lt"/>
            </a:endParaRP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Simplified Title </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2" name="Rectangle 1"/>
          <p:cNvSpPr/>
          <p:nvPr/>
        </p:nvSpPr>
        <p:spPr>
          <a:xfrm>
            <a:off x="3581400" y="2057400"/>
            <a:ext cx="5029200" cy="1228028"/>
          </a:xfrm>
          <a:prstGeom prst="rect">
            <a:avLst/>
          </a:prstGeom>
        </p:spPr>
        <p:txBody>
          <a:bodyPr wrap="square">
            <a:spAutoFit/>
          </a:bodyPr>
          <a:lstStyle/>
          <a:p>
            <a:pPr>
              <a:lnSpc>
                <a:spcPct val="90000"/>
              </a:lnSpc>
            </a:pPr>
            <a:r>
              <a:rPr lang="ja-JP" altLang="en-US" i="1" dirty="0">
                <a:latin typeface="Arial" charset="0"/>
                <a:ea typeface="ＭＳ Ｐゴシック" pitchFamily="34" charset="-128"/>
              </a:rPr>
              <a:t>“</a:t>
            </a:r>
            <a:r>
              <a:rPr lang="en-US" altLang="ja-JP" sz="1600" i="1" dirty="0">
                <a:latin typeface="Arial" charset="0"/>
                <a:ea typeface="ＭＳ Ｐゴシック" pitchFamily="34" charset="-128"/>
              </a:rPr>
              <a:t>Phase III Comparison of Combination Chemotherapy (CAF) &amp; </a:t>
            </a:r>
            <a:r>
              <a:rPr lang="en-US" altLang="ja-JP" sz="1600" i="1" dirty="0" err="1">
                <a:latin typeface="Arial" charset="0"/>
                <a:ea typeface="ＭＳ Ｐゴシック" pitchFamily="34" charset="-128"/>
              </a:rPr>
              <a:t>Chemohormonal</a:t>
            </a:r>
            <a:r>
              <a:rPr lang="en-US" altLang="ja-JP" sz="1600" i="1" dirty="0">
                <a:latin typeface="Arial" charset="0"/>
                <a:ea typeface="ＭＳ Ｐゴシック" pitchFamily="34" charset="-128"/>
              </a:rPr>
              <a:t> Therapy (CAF + </a:t>
            </a:r>
            <a:r>
              <a:rPr lang="en-US" altLang="ja-JP" sz="1600" i="1" dirty="0" err="1">
                <a:latin typeface="Arial" charset="0"/>
                <a:ea typeface="ＭＳ Ｐゴシック" pitchFamily="34" charset="-128"/>
              </a:rPr>
              <a:t>Zoladex</a:t>
            </a:r>
            <a:r>
              <a:rPr lang="en-US" altLang="ja-JP" sz="1600" i="1" dirty="0">
                <a:latin typeface="Arial" charset="0"/>
                <a:ea typeface="ＭＳ Ｐゴシック" pitchFamily="34" charset="-128"/>
              </a:rPr>
              <a:t> and </a:t>
            </a:r>
            <a:r>
              <a:rPr lang="en-US" altLang="ja-JP" sz="1600" i="1" dirty="0" err="1">
                <a:latin typeface="Arial" charset="0"/>
                <a:ea typeface="ＭＳ Ｐゴシック" pitchFamily="34" charset="-128"/>
              </a:rPr>
              <a:t>Tamoxifen</a:t>
            </a:r>
            <a:r>
              <a:rPr lang="en-US" altLang="ja-JP" sz="1600" i="1" dirty="0">
                <a:latin typeface="Arial" charset="0"/>
                <a:ea typeface="ＭＳ Ｐゴシック" pitchFamily="34" charset="-128"/>
              </a:rPr>
              <a:t>) in Premenopausal Women with Axillary-Node Positive. Receptor-Positive Breast Cancer. Intergroup</a:t>
            </a:r>
            <a:r>
              <a:rPr lang="en-US" altLang="ja-JP" sz="1600" i="1" dirty="0" smtClean="0">
                <a:latin typeface="Arial" charset="0"/>
                <a:ea typeface="ＭＳ Ｐゴシック" pitchFamily="34" charset="-128"/>
              </a:rPr>
              <a:t>.”</a:t>
            </a:r>
            <a:endParaRPr lang="en-US" altLang="ja-JP" sz="1600" i="1" dirty="0">
              <a:latin typeface="Arial" charset="0"/>
              <a:ea typeface="ＭＳ Ｐゴシック" pitchFamily="34" charset="-128"/>
            </a:endParaRPr>
          </a:p>
        </p:txBody>
      </p:sp>
      <p:sp>
        <p:nvSpPr>
          <p:cNvPr id="6" name="Rectangle 5"/>
          <p:cNvSpPr/>
          <p:nvPr/>
        </p:nvSpPr>
        <p:spPr>
          <a:xfrm>
            <a:off x="3657600" y="4191000"/>
            <a:ext cx="4800600" cy="535531"/>
          </a:xfrm>
          <a:prstGeom prst="rect">
            <a:avLst/>
          </a:prstGeom>
        </p:spPr>
        <p:txBody>
          <a:bodyPr wrap="square">
            <a:spAutoFit/>
          </a:bodyPr>
          <a:lstStyle/>
          <a:p>
            <a:pPr>
              <a:lnSpc>
                <a:spcPct val="90000"/>
              </a:lnSpc>
            </a:pPr>
            <a:r>
              <a:rPr lang="ja-JP" altLang="en-US" sz="1600" i="1" dirty="0">
                <a:latin typeface="Arial" charset="0"/>
                <a:ea typeface="ＭＳ Ｐゴシック" pitchFamily="34" charset="-128"/>
              </a:rPr>
              <a:t>“</a:t>
            </a:r>
            <a:r>
              <a:rPr lang="en-US" altLang="ja-JP" sz="1600" i="1" dirty="0">
                <a:latin typeface="Arial" charset="0"/>
                <a:ea typeface="ＭＳ Ｐゴシック" pitchFamily="34" charset="-128"/>
              </a:rPr>
              <a:t>Breast Cancer. You Can Help Your Doctors Find Better Treatments.</a:t>
            </a:r>
            <a:r>
              <a:rPr lang="ja-JP" altLang="en-US" sz="1600" i="1" dirty="0">
                <a:latin typeface="Arial" charset="0"/>
                <a:ea typeface="ＭＳ Ｐゴシック" pitchFamily="34" charset="-128"/>
              </a:rPr>
              <a:t>”</a:t>
            </a:r>
            <a:endParaRPr lang="en-US" sz="1600" i="1" dirty="0">
              <a:latin typeface="Arial" charset="0"/>
              <a:ea typeface="ＭＳ Ｐゴシック" pitchFamily="34" charset="-128"/>
            </a:endParaRPr>
          </a:p>
        </p:txBody>
      </p:sp>
    </p:spTree>
    <p:extLst>
      <p:ext uri="{BB962C8B-B14F-4D97-AF65-F5344CB8AC3E}">
        <p14:creationId xmlns:p14="http://schemas.microsoft.com/office/powerpoint/2010/main" val="1913929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Example</a:t>
            </a:r>
          </a:p>
        </p:txBody>
      </p:sp>
      <p:sp>
        <p:nvSpPr>
          <p:cNvPr id="7" name="TextBox 6"/>
          <p:cNvSpPr txBox="1"/>
          <p:nvPr/>
        </p:nvSpPr>
        <p:spPr>
          <a:xfrm>
            <a:off x="457200" y="1492508"/>
            <a:ext cx="8458200" cy="3908762"/>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Too Much Text</a:t>
            </a:r>
            <a:r>
              <a:rPr lang="en-US" sz="2000" dirty="0" smtClean="0">
                <a:solidFill>
                  <a:schemeClr val="tx1">
                    <a:lumMod val="75000"/>
                    <a:lumOff val="25000"/>
                  </a:schemeClr>
                </a:solidFill>
                <a:latin typeface="+mj-lt"/>
              </a:rPr>
              <a:t> (14 lines)</a:t>
            </a:r>
            <a:br>
              <a:rPr lang="en-US" sz="2000" dirty="0" smtClean="0">
                <a:solidFill>
                  <a:schemeClr val="tx1">
                    <a:lumMod val="75000"/>
                    <a:lumOff val="25000"/>
                  </a:schemeClr>
                </a:solidFill>
                <a:latin typeface="+mj-lt"/>
              </a:rPr>
            </a:br>
            <a:endParaRPr lang="en-US" sz="2000" b="1" dirty="0" smtClean="0">
              <a:solidFill>
                <a:schemeClr val="tx1">
                  <a:lumMod val="75000"/>
                  <a:lumOff val="25000"/>
                </a:schemeClr>
              </a:solidFill>
              <a:latin typeface="+mj-lt"/>
            </a:endParaRPr>
          </a:p>
          <a:p>
            <a:r>
              <a:rPr lang="en-US" sz="1600" dirty="0">
                <a:latin typeface="Arial" charset="0"/>
                <a:ea typeface="ＭＳ Ｐゴシック" pitchFamily="34" charset="-128"/>
                <a:cs typeface="Arial" charset="0"/>
              </a:rPr>
              <a:t>Researchers at X hope to learn what effects, good and/or bad, </a:t>
            </a:r>
            <a:r>
              <a:rPr lang="en-US" sz="1600" dirty="0" err="1">
                <a:latin typeface="Arial" charset="0"/>
                <a:ea typeface="ＭＳ Ｐゴシック" pitchFamily="34" charset="-128"/>
                <a:cs typeface="Arial" charset="0"/>
              </a:rPr>
              <a:t>abiraterone</a:t>
            </a:r>
            <a:r>
              <a:rPr lang="en-US" sz="1600" dirty="0">
                <a:latin typeface="Arial" charset="0"/>
                <a:ea typeface="ＭＳ Ｐゴシック" pitchFamily="34" charset="-128"/>
                <a:cs typeface="Arial" charset="0"/>
              </a:rPr>
              <a:t> acetate has on you and your prostate cancer.  The effect of the prostate cancer will be measured by a blood test (prostatic specific antigen or PSA).</a:t>
            </a:r>
          </a:p>
          <a:p>
            <a:r>
              <a:rPr lang="en-US" sz="1600" i="1" dirty="0">
                <a:latin typeface="Arial" charset="0"/>
                <a:ea typeface="ＭＳ Ｐゴシック" pitchFamily="34" charset="-128"/>
                <a:cs typeface="Arial" charset="0"/>
              </a:rPr>
              <a:t> </a:t>
            </a:r>
            <a:endParaRPr lang="en-US" sz="1600" dirty="0">
              <a:latin typeface="Arial" charset="0"/>
              <a:ea typeface="ＭＳ Ｐゴシック" pitchFamily="34" charset="-128"/>
              <a:cs typeface="Arial" charset="0"/>
            </a:endParaRPr>
          </a:p>
          <a:p>
            <a:r>
              <a:rPr lang="en-US" sz="1600" dirty="0">
                <a:latin typeface="Arial" charset="0"/>
                <a:ea typeface="ＭＳ Ｐゴシック" pitchFamily="34" charset="-128"/>
                <a:cs typeface="Arial" charset="0"/>
              </a:rPr>
              <a:t>You are being asked to take part in this study because you have prostate cancer that is only partially responding to hormone therapy. </a:t>
            </a:r>
            <a:r>
              <a:rPr lang="en-US" sz="1600" dirty="0" err="1">
                <a:latin typeface="Arial" charset="0"/>
                <a:ea typeface="ＭＳ Ｐゴシック" pitchFamily="34" charset="-128"/>
                <a:cs typeface="Arial" charset="0"/>
              </a:rPr>
              <a:t>Abiraterone</a:t>
            </a:r>
            <a:r>
              <a:rPr lang="en-US" sz="1600" dirty="0">
                <a:latin typeface="Arial" charset="0"/>
                <a:ea typeface="ＭＳ Ｐゴシック" pitchFamily="34" charset="-128"/>
                <a:cs typeface="Arial" charset="0"/>
              </a:rPr>
              <a:t> acetate is a hormonal tablet that has been approved by the Food and Drug Administration (FDA) for more advanced prostate cancer patients who have received chemotherapy. It is considered investigational for your type of prostate cancer. We will be looking to see if </a:t>
            </a:r>
            <a:r>
              <a:rPr lang="en-US" sz="1600" dirty="0" err="1">
                <a:latin typeface="Arial" charset="0"/>
                <a:ea typeface="ＭＳ Ｐゴシック" pitchFamily="34" charset="-128"/>
                <a:cs typeface="Arial" charset="0"/>
              </a:rPr>
              <a:t>abiraterone</a:t>
            </a:r>
            <a:r>
              <a:rPr lang="en-US" sz="1600" dirty="0">
                <a:latin typeface="Arial" charset="0"/>
                <a:ea typeface="ＭＳ Ｐゴシック" pitchFamily="34" charset="-128"/>
                <a:cs typeface="Arial" charset="0"/>
              </a:rPr>
              <a:t> acetate improved the effectiveness of standard hormonal shots or injections. (The prostate specific antigen (PSA) is a blood test used in prostate cancer screening and also to follow prostate cancer.  In this study, we will follow your PSA level to help determine if </a:t>
            </a:r>
            <a:r>
              <a:rPr lang="en-US" sz="1600" dirty="0" err="1">
                <a:latin typeface="Arial" charset="0"/>
                <a:ea typeface="ＭＳ Ｐゴシック" pitchFamily="34" charset="-128"/>
                <a:cs typeface="Arial" charset="0"/>
              </a:rPr>
              <a:t>abiraterone</a:t>
            </a:r>
            <a:r>
              <a:rPr lang="en-US" sz="1600" dirty="0">
                <a:latin typeface="Arial" charset="0"/>
                <a:ea typeface="ＭＳ Ｐゴシック" pitchFamily="34" charset="-128"/>
                <a:cs typeface="Arial" charset="0"/>
              </a:rPr>
              <a:t> acetate is beneficial. The main goal of this study is to see if </a:t>
            </a:r>
            <a:r>
              <a:rPr lang="en-US" sz="1600" dirty="0" err="1">
                <a:latin typeface="Arial" charset="0"/>
                <a:ea typeface="ＭＳ Ｐゴシック" pitchFamily="34" charset="-128"/>
                <a:cs typeface="Arial" charset="0"/>
              </a:rPr>
              <a:t>abiraterone</a:t>
            </a:r>
            <a:r>
              <a:rPr lang="en-US" sz="1600" dirty="0">
                <a:latin typeface="Arial" charset="0"/>
                <a:ea typeface="ＭＳ Ｐゴシック" pitchFamily="34" charset="-128"/>
                <a:cs typeface="Arial" charset="0"/>
              </a:rPr>
              <a:t> acetate with prednisone reduces PSA.</a:t>
            </a:r>
            <a:endParaRPr lang="en-US" sz="16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4293833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Example</a:t>
            </a:r>
          </a:p>
        </p:txBody>
      </p:sp>
      <p:sp>
        <p:nvSpPr>
          <p:cNvPr id="7" name="TextBox 6"/>
          <p:cNvSpPr txBox="1"/>
          <p:nvPr/>
        </p:nvSpPr>
        <p:spPr>
          <a:xfrm>
            <a:off x="457200" y="1492508"/>
            <a:ext cx="8458200" cy="1446550"/>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Appropriate Text </a:t>
            </a:r>
            <a:r>
              <a:rPr lang="en-US" sz="2000" dirty="0" smtClean="0">
                <a:solidFill>
                  <a:schemeClr val="tx1">
                    <a:lumMod val="75000"/>
                    <a:lumOff val="25000"/>
                  </a:schemeClr>
                </a:solidFill>
                <a:latin typeface="+mj-lt"/>
              </a:rPr>
              <a:t>(3 lines)</a:t>
            </a:r>
            <a:br>
              <a:rPr lang="en-US" sz="2000" dirty="0" smtClean="0">
                <a:solidFill>
                  <a:schemeClr val="tx1">
                    <a:lumMod val="75000"/>
                    <a:lumOff val="25000"/>
                  </a:schemeClr>
                </a:solidFill>
                <a:latin typeface="+mj-lt"/>
              </a:rPr>
            </a:br>
            <a:endParaRPr lang="en-US" sz="2000" dirty="0" smtClean="0">
              <a:solidFill>
                <a:schemeClr val="tx1">
                  <a:lumMod val="75000"/>
                  <a:lumOff val="25000"/>
                </a:schemeClr>
              </a:solidFill>
              <a:latin typeface="+mj-lt"/>
            </a:endParaRPr>
          </a:p>
          <a:p>
            <a:pPr lvl="0"/>
            <a:r>
              <a:rPr lang="en-US" sz="1600" dirty="0" smtClean="0">
                <a:latin typeface="Arial" charset="0"/>
                <a:ea typeface="ＭＳ Ｐゴシック" pitchFamily="34" charset="-128"/>
                <a:cs typeface="Arial" charset="0"/>
              </a:rPr>
              <a:t>Another  </a:t>
            </a:r>
            <a:r>
              <a:rPr lang="en-US" sz="1600" dirty="0">
                <a:latin typeface="Arial" charset="0"/>
                <a:ea typeface="ＭＳ Ｐゴシック" pitchFamily="34" charset="-128"/>
                <a:cs typeface="Arial" charset="0"/>
              </a:rPr>
              <a:t>goal of this study is to find out how the drugs  used in this study affect menstrual cycles (monthly periods) and if these changes in menstrual cycles have any effect on breast cancer. You will be asked to allow blood samples to be collected as part of the study. </a:t>
            </a:r>
          </a:p>
        </p:txBody>
      </p:sp>
    </p:spTree>
    <p:extLst>
      <p:ext uri="{BB962C8B-B14F-4D97-AF65-F5344CB8AC3E}">
        <p14:creationId xmlns:p14="http://schemas.microsoft.com/office/powerpoint/2010/main" val="3005715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Example</a:t>
            </a:r>
          </a:p>
        </p:txBody>
      </p:sp>
      <p:sp>
        <p:nvSpPr>
          <p:cNvPr id="4" name="TextBox 3"/>
          <p:cNvSpPr txBox="1"/>
          <p:nvPr/>
        </p:nvSpPr>
        <p:spPr>
          <a:xfrm>
            <a:off x="457200" y="1492508"/>
            <a:ext cx="8458200" cy="5139869"/>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Manageable Text </a:t>
            </a:r>
            <a:r>
              <a:rPr lang="en-US" sz="2000" dirty="0" smtClean="0">
                <a:solidFill>
                  <a:schemeClr val="tx1">
                    <a:lumMod val="75000"/>
                    <a:lumOff val="25000"/>
                  </a:schemeClr>
                </a:solidFill>
                <a:latin typeface="+mj-lt"/>
              </a:rPr>
              <a:t>(Bullets &amp; Active Voice)</a:t>
            </a:r>
            <a:endParaRPr lang="en-US" sz="2000" b="1" dirty="0" smtClean="0">
              <a:solidFill>
                <a:schemeClr val="tx1">
                  <a:lumMod val="75000"/>
                  <a:lumOff val="25000"/>
                </a:schemeClr>
              </a:solidFill>
              <a:latin typeface="+mj-lt"/>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Researchers </a:t>
            </a:r>
            <a:r>
              <a:rPr lang="en-US" sz="1600" dirty="0">
                <a:latin typeface="Arial" charset="0"/>
                <a:ea typeface="ＭＳ Ｐゴシック" pitchFamily="34" charset="-128"/>
                <a:cs typeface="Arial" charset="0"/>
              </a:rPr>
              <a:t>at X hope to learn what effects, good and /or bad, </a:t>
            </a:r>
            <a:r>
              <a:rPr lang="en-US" sz="1600" dirty="0" err="1">
                <a:latin typeface="Arial" charset="0"/>
                <a:ea typeface="ＭＳ Ｐゴシック" pitchFamily="34" charset="-128"/>
                <a:cs typeface="Arial" charset="0"/>
              </a:rPr>
              <a:t>abiraterone</a:t>
            </a:r>
            <a:r>
              <a:rPr lang="en-US" sz="1600" dirty="0">
                <a:latin typeface="Arial" charset="0"/>
                <a:ea typeface="ＭＳ Ｐゴシック" pitchFamily="34" charset="-128"/>
                <a:cs typeface="Arial" charset="0"/>
              </a:rPr>
              <a:t> acetate has on you and your prostate cancer. We will measure the effect on your cancer with a blood test called PSA (prostatic specific antigen</a:t>
            </a:r>
            <a:r>
              <a:rPr lang="en-US" sz="1600" dirty="0" smtClean="0">
                <a:latin typeface="Arial" charset="0"/>
                <a:ea typeface="ＭＳ Ｐゴシック" pitchFamily="34" charset="-128"/>
                <a:cs typeface="Arial" charset="0"/>
              </a:rPr>
              <a: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We </a:t>
            </a:r>
            <a:r>
              <a:rPr lang="en-US" sz="1600" dirty="0">
                <a:latin typeface="Arial" charset="0"/>
                <a:ea typeface="ＭＳ Ｐゴシック" pitchFamily="34" charset="-128"/>
                <a:cs typeface="Arial" charset="0"/>
              </a:rPr>
              <a:t>are asking you to take part in this  study because  you have prostate cancer that is only partially responding to hormone therapy. </a:t>
            </a:r>
          </a:p>
          <a:p>
            <a:pPr marL="685800" lvl="1" indent="-228600">
              <a:spcAft>
                <a:spcPts val="1800"/>
              </a:spcAft>
              <a:buClr>
                <a:srgbClr val="C09746"/>
              </a:buClr>
              <a:buSzPct val="120000"/>
              <a:buFont typeface="Arial" pitchFamily="34" charset="0"/>
              <a:buChar char="•"/>
            </a:pPr>
            <a:r>
              <a:rPr lang="en-US" sz="1600" dirty="0" err="1" smtClean="0">
                <a:latin typeface="Arial" charset="0"/>
                <a:ea typeface="ＭＳ Ｐゴシック" pitchFamily="34" charset="-128"/>
                <a:cs typeface="Arial" charset="0"/>
              </a:rPr>
              <a:t>Abiraterone</a:t>
            </a:r>
            <a:r>
              <a:rPr lang="en-US" sz="1600" dirty="0" smtClean="0">
                <a:latin typeface="Arial" charset="0"/>
                <a:ea typeface="ＭＳ Ｐゴシック" pitchFamily="34" charset="-128"/>
                <a:cs typeface="Arial" charset="0"/>
              </a:rPr>
              <a:t> </a:t>
            </a:r>
            <a:r>
              <a:rPr lang="en-US" sz="1600" dirty="0">
                <a:latin typeface="Arial" charset="0"/>
                <a:ea typeface="ＭＳ Ｐゴシック" pitchFamily="34" charset="-128"/>
                <a:cs typeface="Arial" charset="0"/>
              </a:rPr>
              <a:t>acetate is a hormonal tablet that has been approved by the FDA (Food and Drug Administration) for more advanced  prostate cancer patients who have received chemotherapy. It is considered investigational for your type of prostate cancer.  </a:t>
            </a: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We </a:t>
            </a:r>
            <a:r>
              <a:rPr lang="en-US" sz="1600" dirty="0">
                <a:latin typeface="Arial" charset="0"/>
                <a:ea typeface="ＭＳ Ｐゴシック" pitchFamily="34" charset="-128"/>
                <a:cs typeface="Arial" charset="0"/>
              </a:rPr>
              <a:t>will look to see if the hormone tablet improves the effectiveness of standard hormone shots or injections. </a:t>
            </a: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We </a:t>
            </a:r>
            <a:r>
              <a:rPr lang="en-US" sz="1600" dirty="0">
                <a:latin typeface="Arial" charset="0"/>
                <a:ea typeface="ＭＳ Ｐゴシック" pitchFamily="34" charset="-128"/>
                <a:cs typeface="Arial" charset="0"/>
              </a:rPr>
              <a:t>will follow your PSA level to find out if the hormone tablet is </a:t>
            </a:r>
            <a:r>
              <a:rPr lang="en-US" sz="1600" b="1" dirty="0">
                <a:latin typeface="Arial" charset="0"/>
                <a:ea typeface="ＭＳ Ｐゴシック" pitchFamily="34" charset="-128"/>
                <a:cs typeface="Arial" charset="0"/>
              </a:rPr>
              <a:t>beneficial. </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356437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 Issues</a:t>
            </a:r>
          </a:p>
        </p:txBody>
      </p:sp>
      <p:sp>
        <p:nvSpPr>
          <p:cNvPr id="4" name="TextBox 3"/>
          <p:cNvSpPr txBox="1"/>
          <p:nvPr/>
        </p:nvSpPr>
        <p:spPr>
          <a:xfrm>
            <a:off x="457200" y="1492508"/>
            <a:ext cx="8305800" cy="3724096"/>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What’s the problem with our current consent forms?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Too lengthy</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Requires a reading level above audience capacity</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Complex sentences and phrases</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Page density (lack of white space)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IRBs do not meet their own standards for readability</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Patients do not understand basic concepts being explained</a:t>
            </a:r>
            <a:endParaRPr lang="en-US" dirty="0">
              <a:solidFill>
                <a:schemeClr val="tx1">
                  <a:lumMod val="75000"/>
                  <a:lumOff val="25000"/>
                </a:schemeClr>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Forms</a:t>
            </a:r>
          </a:p>
        </p:txBody>
      </p:sp>
      <p:sp>
        <p:nvSpPr>
          <p:cNvPr id="4" name="TextBox 3"/>
          <p:cNvSpPr txBox="1"/>
          <p:nvPr/>
        </p:nvSpPr>
        <p:spPr>
          <a:xfrm>
            <a:off x="457200" y="1492508"/>
            <a:ext cx="8458200" cy="4370427"/>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Writing Consent Forms in Plain Language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familiar words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Define medical, legal or scientific words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consistent terms throughout the form</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personal pronouns (I, you)</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Avoid abbreviations and acronyms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Avoid words with 3 or more syllables (if possible)</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2" name="Rectangle 1"/>
          <p:cNvSpPr/>
          <p:nvPr/>
        </p:nvSpPr>
        <p:spPr>
          <a:xfrm>
            <a:off x="457200" y="6428601"/>
            <a:ext cx="5562600" cy="276999"/>
          </a:xfrm>
          <a:prstGeom prst="rect">
            <a:avLst/>
          </a:prstGeom>
        </p:spPr>
        <p:txBody>
          <a:bodyPr wrap="square">
            <a:spAutoFit/>
          </a:bodyPr>
          <a:lstStyle/>
          <a:p>
            <a:r>
              <a:rPr lang="en-US" sz="1200" dirty="0"/>
              <a:t>NCI </a:t>
            </a:r>
            <a:r>
              <a:rPr lang="ja-JP" altLang="en-US" sz="1200" dirty="0"/>
              <a:t>“</a:t>
            </a:r>
            <a:r>
              <a:rPr lang="en-US" altLang="ja-JP" sz="1200" dirty="0"/>
              <a:t>Simplification of Informed Consent Documents</a:t>
            </a:r>
            <a:r>
              <a:rPr lang="ja-JP" altLang="en-US" sz="1200" dirty="0"/>
              <a:t>”</a:t>
            </a:r>
            <a:endParaRPr lang="en-US" sz="1200" dirty="0"/>
          </a:p>
        </p:txBody>
      </p:sp>
    </p:spTree>
    <p:extLst>
      <p:ext uri="{BB962C8B-B14F-4D97-AF65-F5344CB8AC3E}">
        <p14:creationId xmlns:p14="http://schemas.microsoft.com/office/powerpoint/2010/main" val="3067786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Check Understanding</a:t>
            </a:r>
          </a:p>
        </p:txBody>
      </p:sp>
      <p:sp>
        <p:nvSpPr>
          <p:cNvPr id="4" name="TextBox 3"/>
          <p:cNvSpPr txBox="1"/>
          <p:nvPr/>
        </p:nvSpPr>
        <p:spPr>
          <a:xfrm>
            <a:off x="457200" y="1492508"/>
            <a:ext cx="4876800" cy="3408625"/>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Is the Information Manageable? </a:t>
            </a:r>
            <a:br>
              <a:rPr lang="en-US" sz="2000" b="1" dirty="0" smtClean="0">
                <a:solidFill>
                  <a:schemeClr val="tx1">
                    <a:lumMod val="75000"/>
                    <a:lumOff val="25000"/>
                  </a:schemeClr>
                </a:solidFill>
                <a:latin typeface="+mj-lt"/>
              </a:rPr>
            </a:br>
            <a:r>
              <a:rPr lang="en-US" sz="2000" b="1" dirty="0" smtClean="0">
                <a:solidFill>
                  <a:schemeClr val="tx1">
                    <a:lumMod val="75000"/>
                    <a:lumOff val="25000"/>
                  </a:schemeClr>
                </a:solidFill>
                <a:latin typeface="+mj-lt"/>
              </a:rPr>
              <a:t>Does the document…</a:t>
            </a:r>
            <a:br>
              <a:rPr lang="en-US" sz="2000" b="1" dirty="0" smtClean="0">
                <a:solidFill>
                  <a:schemeClr val="tx1">
                    <a:lumMod val="75000"/>
                    <a:lumOff val="25000"/>
                  </a:schemeClr>
                </a:solidFill>
                <a:latin typeface="+mj-lt"/>
              </a:rPr>
            </a:br>
            <a:r>
              <a:rPr lang="en-US" sz="1050" b="1" dirty="0" smtClean="0">
                <a:solidFill>
                  <a:schemeClr val="tx1">
                    <a:lumMod val="75000"/>
                    <a:lumOff val="25000"/>
                  </a:schemeClr>
                </a:solidFill>
                <a:latin typeface="+mj-lt"/>
              </a:rPr>
              <a:t> </a:t>
            </a:r>
            <a:endParaRPr lang="en-US" sz="2000" b="1" dirty="0" smtClean="0">
              <a:solidFill>
                <a:schemeClr val="tx1">
                  <a:lumMod val="75000"/>
                  <a:lumOff val="25000"/>
                </a:schemeClr>
              </a:solidFill>
              <a:latin typeface="+mj-lt"/>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Get to the point?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Avoid information overload?</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Focus on “need to know” vs. “nice to know”?</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pic>
        <p:nvPicPr>
          <p:cNvPr id="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30746" t="14065" r="30746" b="31313"/>
          <a:stretch/>
        </p:blipFill>
        <p:spPr bwMode="auto">
          <a:xfrm>
            <a:off x="5486400" y="1371600"/>
            <a:ext cx="3124200" cy="354441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0026" t="40482" r="26247" b="48756"/>
          <a:stretch/>
        </p:blipFill>
        <p:spPr bwMode="auto">
          <a:xfrm>
            <a:off x="901834" y="5105400"/>
            <a:ext cx="7340332" cy="1447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8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Example</a:t>
            </a:r>
          </a:p>
        </p:txBody>
      </p:sp>
      <p:sp>
        <p:nvSpPr>
          <p:cNvPr id="4" name="TextBox 3"/>
          <p:cNvSpPr txBox="1"/>
          <p:nvPr/>
        </p:nvSpPr>
        <p:spPr>
          <a:xfrm>
            <a:off x="457200" y="1492508"/>
            <a:ext cx="8458200" cy="3000821"/>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To-The-Point vs. Overloaded</a:t>
            </a:r>
          </a:p>
          <a:p>
            <a:pPr>
              <a:buFontTx/>
              <a:buNone/>
            </a:pPr>
            <a:r>
              <a:rPr lang="en-US" sz="1600" dirty="0">
                <a:latin typeface="+mj-lt"/>
                <a:ea typeface="ＭＳ Ｐゴシック" pitchFamily="34" charset="-128"/>
                <a:cs typeface="Arial" charset="0"/>
              </a:rPr>
              <a:t/>
            </a:r>
            <a:br>
              <a:rPr lang="en-US" sz="1600" dirty="0">
                <a:latin typeface="+mj-lt"/>
                <a:ea typeface="ＭＳ Ｐゴシック" pitchFamily="34" charset="-128"/>
                <a:cs typeface="Arial" charset="0"/>
              </a:rPr>
            </a:br>
            <a:r>
              <a:rPr lang="en-US" sz="1600" dirty="0" smtClean="0">
                <a:latin typeface="+mj-lt"/>
                <a:ea typeface="ＭＳ Ｐゴシック" pitchFamily="34" charset="-128"/>
                <a:cs typeface="Arial" charset="0"/>
              </a:rPr>
              <a:t>The </a:t>
            </a:r>
            <a:r>
              <a:rPr lang="en-US" sz="1600" dirty="0">
                <a:latin typeface="+mj-lt"/>
                <a:ea typeface="ＭＳ Ｐゴシック" pitchFamily="34" charset="-128"/>
                <a:cs typeface="Arial" charset="0"/>
              </a:rPr>
              <a:t>purpose of the study is to find out more about how the body controls BK virus.</a:t>
            </a:r>
          </a:p>
          <a:p>
            <a:pPr>
              <a:buFontTx/>
              <a:buNone/>
            </a:pPr>
            <a:endParaRPr lang="en-US" sz="1600" dirty="0">
              <a:latin typeface="+mj-lt"/>
              <a:ea typeface="ＭＳ Ｐゴシック" pitchFamily="34" charset="-128"/>
              <a:cs typeface="Arial" charset="0"/>
            </a:endParaRPr>
          </a:p>
          <a:p>
            <a:pPr>
              <a:buFontTx/>
              <a:buNone/>
            </a:pPr>
            <a:r>
              <a:rPr lang="en-US" sz="1600" dirty="0">
                <a:latin typeface="+mj-lt"/>
                <a:ea typeface="ＭＳ Ｐゴシック" pitchFamily="34" charset="-128"/>
                <a:cs typeface="Arial" charset="0"/>
              </a:rPr>
              <a:t>The purpose of this study is to try to understand if production of BK virus, JC virus, Merkel Cell </a:t>
            </a:r>
            <a:r>
              <a:rPr lang="en-US" sz="1600" dirty="0" err="1">
                <a:latin typeface="+mj-lt"/>
                <a:ea typeface="ＭＳ Ｐゴシック" pitchFamily="34" charset="-128"/>
                <a:cs typeface="Arial" charset="0"/>
              </a:rPr>
              <a:t>Polyomavirus</a:t>
            </a:r>
            <a:r>
              <a:rPr lang="en-US" sz="1600" dirty="0">
                <a:latin typeface="+mj-lt"/>
                <a:ea typeface="ＭＳ Ｐゴシック" pitchFamily="34" charset="-128"/>
                <a:cs typeface="Arial" charset="0"/>
              </a:rPr>
              <a:t> and Cytomegalovirus vary with hormonal changes during the female menstrual cycle.  The study will also test your immune response to BK virus, JC virus, Merkel Cell </a:t>
            </a:r>
            <a:r>
              <a:rPr lang="en-US" sz="1600" dirty="0" err="1">
                <a:latin typeface="+mj-lt"/>
                <a:ea typeface="ＭＳ Ｐゴシック" pitchFamily="34" charset="-128"/>
                <a:cs typeface="Arial" charset="0"/>
              </a:rPr>
              <a:t>Polyomavirus</a:t>
            </a:r>
            <a:r>
              <a:rPr lang="en-US" sz="1600" dirty="0">
                <a:latin typeface="+mj-lt"/>
                <a:ea typeface="ＭＳ Ｐゴシック" pitchFamily="34" charset="-128"/>
                <a:cs typeface="Arial" charset="0"/>
              </a:rPr>
              <a:t> and Cytomegalovirus, if present, and measure hormone levels in urine for correlation with your menstrual cycle.</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650743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Forms</a:t>
            </a:r>
          </a:p>
        </p:txBody>
      </p:sp>
      <p:sp>
        <p:nvSpPr>
          <p:cNvPr id="4" name="TextBox 3"/>
          <p:cNvSpPr txBox="1"/>
          <p:nvPr/>
        </p:nvSpPr>
        <p:spPr>
          <a:xfrm>
            <a:off x="457200" y="1492508"/>
            <a:ext cx="8458200" cy="3247043"/>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Are Key Messages Clear?</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Are key messages buried?</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Are words commonly understood or jargon?</a:t>
            </a:r>
            <a:br>
              <a:rPr lang="en-US" sz="1600" dirty="0" smtClean="0">
                <a:latin typeface="Arial" charset="0"/>
                <a:ea typeface="ＭＳ Ｐゴシック" pitchFamily="34" charset="-128"/>
                <a:cs typeface="Arial" charset="0"/>
              </a:rPr>
            </a:br>
            <a:endParaRPr lang="en-US" sz="1600" dirty="0" smtClean="0">
              <a:latin typeface="Arial" charset="0"/>
              <a:ea typeface="ＭＳ Ｐゴシック" pitchFamily="34" charset="-128"/>
              <a:cs typeface="Arial" charset="0"/>
            </a:endParaRPr>
          </a:p>
          <a:p>
            <a:pPr>
              <a:spcAft>
                <a:spcPts val="1800"/>
              </a:spcAft>
              <a:buClr>
                <a:srgbClr val="C09746"/>
              </a:buClr>
              <a:buSzPct val="120000"/>
            </a:pPr>
            <a:r>
              <a:rPr lang="en-US" sz="2000" b="1" dirty="0" smtClean="0">
                <a:latin typeface="+mj-lt"/>
                <a:ea typeface="ＭＳ Ｐゴシック" pitchFamily="34" charset="-128"/>
                <a:cs typeface="Arial" charset="0"/>
              </a:rPr>
              <a:t>The consent form below is NOT clear</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18747" t="24377" r="14249" b="38443"/>
          <a:stretch>
            <a:fillRect/>
          </a:stretch>
        </p:blipFill>
        <p:spPr bwMode="auto">
          <a:xfrm>
            <a:off x="1066800" y="3509148"/>
            <a:ext cx="6858000" cy="30440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4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Example</a:t>
            </a:r>
          </a:p>
        </p:txBody>
      </p:sp>
      <p:sp>
        <p:nvSpPr>
          <p:cNvPr id="4" name="TextBox 3"/>
          <p:cNvSpPr txBox="1"/>
          <p:nvPr/>
        </p:nvSpPr>
        <p:spPr>
          <a:xfrm>
            <a:off x="457200" y="1492508"/>
            <a:ext cx="8458200" cy="2585323"/>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Clear vs. Buried Messages</a:t>
            </a:r>
          </a:p>
          <a:p>
            <a:pPr lvl="0">
              <a:spcAft>
                <a:spcPts val="600"/>
              </a:spcAft>
            </a:pPr>
            <a:r>
              <a:rPr lang="en-US" sz="1600" dirty="0">
                <a:latin typeface="+mj-lt"/>
                <a:ea typeface="ＭＳ Ｐゴシック" pitchFamily="34" charset="-128"/>
                <a:cs typeface="Arial" charset="0"/>
              </a:rPr>
              <a:t/>
            </a:r>
            <a:br>
              <a:rPr lang="en-US" sz="1600" dirty="0">
                <a:latin typeface="+mj-lt"/>
                <a:ea typeface="ＭＳ Ｐゴシック" pitchFamily="34" charset="-128"/>
                <a:cs typeface="Arial" charset="0"/>
              </a:rPr>
            </a:br>
            <a:r>
              <a:rPr lang="en-US" sz="1600" dirty="0">
                <a:latin typeface="+mj-lt"/>
                <a:ea typeface="ＭＳ Ｐゴシック" pitchFamily="34" charset="-128"/>
              </a:rPr>
              <a:t>The goal of this research is to learn what makes cells turn into cancer.</a:t>
            </a:r>
          </a:p>
          <a:p>
            <a:pPr>
              <a:buFontTx/>
              <a:buNone/>
            </a:pPr>
            <a:endParaRPr lang="en-US" sz="1600" dirty="0">
              <a:latin typeface="+mj-lt"/>
              <a:ea typeface="ＭＳ Ｐゴシック" pitchFamily="34" charset="-128"/>
            </a:endParaRPr>
          </a:p>
          <a:p>
            <a:pPr>
              <a:buFontTx/>
              <a:buNone/>
            </a:pPr>
            <a:r>
              <a:rPr lang="en-US" sz="1600" dirty="0" smtClean="0">
                <a:latin typeface="+mj-lt"/>
                <a:ea typeface="ＭＳ Ｐゴシック" pitchFamily="34" charset="-128"/>
              </a:rPr>
              <a:t>The </a:t>
            </a:r>
            <a:r>
              <a:rPr lang="en-US" sz="1600" dirty="0">
                <a:latin typeface="+mj-lt"/>
                <a:ea typeface="ＭＳ Ｐゴシック" pitchFamily="34" charset="-128"/>
              </a:rPr>
              <a:t>goal of the tissue bank or repository is to support the LSUHSC-S Dept. of Surgery research in order to improve our understanding of those molecular factors that contribute to cancer and that may lead to prevention, early detection, and cure.</a:t>
            </a:r>
          </a:p>
          <a:p>
            <a:pPr lvl="1">
              <a:lnSpc>
                <a:spcPct val="200000"/>
              </a:lnSpc>
              <a:buClr>
                <a:srgbClr val="C09746"/>
              </a:buClr>
              <a:buSzPct val="120000"/>
            </a:pPr>
            <a:endParaRPr lang="en-US" b="1"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125448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Forms</a:t>
            </a:r>
          </a:p>
        </p:txBody>
      </p:sp>
      <p:sp>
        <p:nvSpPr>
          <p:cNvPr id="4" name="TextBox 3"/>
          <p:cNvSpPr txBox="1"/>
          <p:nvPr/>
        </p:nvSpPr>
        <p:spPr>
          <a:xfrm>
            <a:off x="457200" y="1492508"/>
            <a:ext cx="8458200" cy="3247043"/>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Is Tone Bureaucratic or Patient-Centered?</a:t>
            </a:r>
            <a:br>
              <a:rPr lang="en-US" sz="2000" b="1" dirty="0" smtClean="0">
                <a:solidFill>
                  <a:schemeClr val="tx1">
                    <a:lumMod val="75000"/>
                    <a:lumOff val="25000"/>
                  </a:schemeClr>
                </a:solidFill>
                <a:latin typeface="+mj-lt"/>
              </a:rPr>
            </a:br>
            <a:r>
              <a:rPr lang="en-US" sz="2000" b="1" dirty="0" smtClean="0">
                <a:solidFill>
                  <a:schemeClr val="tx1">
                    <a:lumMod val="75000"/>
                    <a:lumOff val="25000"/>
                  </a:schemeClr>
                </a:solidFill>
                <a:latin typeface="+mj-lt"/>
              </a:rPr>
              <a:t>Does the document…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Focus on the study or also consider the patient?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Have a respectful, conversational tone?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Address the reader by using personal pronouns?</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pic>
        <p:nvPicPr>
          <p:cNvPr id="6" name="Picture 9" descr="Page 1 of consent for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2" t="28533" r="3687" b="16753"/>
          <a:stretch/>
        </p:blipFill>
        <p:spPr bwMode="auto">
          <a:xfrm>
            <a:off x="3124200" y="3581400"/>
            <a:ext cx="3256793" cy="29718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98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Forms</a:t>
            </a:r>
          </a:p>
        </p:txBody>
      </p:sp>
      <p:sp>
        <p:nvSpPr>
          <p:cNvPr id="4" name="TextBox 3"/>
          <p:cNvSpPr txBox="1"/>
          <p:nvPr/>
        </p:nvSpPr>
        <p:spPr>
          <a:xfrm>
            <a:off x="457200" y="1492508"/>
            <a:ext cx="8458200" cy="4370427"/>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A Fun Way for Spotting Difficult Words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Vocabulary Profiler color codes words in English</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1000 most frequently used words (K1)</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Second 1000 frequently used words (K2)</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Academic words frequently used in academic texts (AWL)</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Words which are not found on the other lists (off list)</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437299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Recommendation </a:t>
            </a:r>
          </a:p>
        </p:txBody>
      </p:sp>
      <p:sp>
        <p:nvSpPr>
          <p:cNvPr id="4" name="TextBox 3"/>
          <p:cNvSpPr txBox="1"/>
          <p:nvPr/>
        </p:nvSpPr>
        <p:spPr>
          <a:xfrm>
            <a:off x="457200" y="1492508"/>
            <a:ext cx="8458200" cy="1899238"/>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We recommend using www.lextutor.ca/vp/eng</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pic>
        <p:nvPicPr>
          <p:cNvPr id="5" name="Content Placeholder 5" descr="Screen shot 2013-02-15 at 2.10.02 PM.png"/>
          <p:cNvPicPr>
            <a:picLocks noChangeAspect="1"/>
          </p:cNvPicPr>
          <p:nvPr/>
        </p:nvPicPr>
        <p:blipFill rotWithShape="1">
          <a:blip r:embed="rId3">
            <a:extLst>
              <a:ext uri="{28A0092B-C50C-407E-A947-70E740481C1C}">
                <a14:useLocalDpi xmlns:a14="http://schemas.microsoft.com/office/drawing/2010/main" val="0"/>
              </a:ext>
            </a:extLst>
          </a:blip>
          <a:srcRect t="-65" b="-278"/>
          <a:stretch/>
        </p:blipFill>
        <p:spPr>
          <a:xfrm>
            <a:off x="1219200" y="2286000"/>
            <a:ext cx="6705600" cy="3507316"/>
          </a:xfrm>
          <a:prstGeom prst="rect">
            <a:avLst/>
          </a:prstGeom>
          <a:ln w="19050">
            <a:solidFill>
              <a:schemeClr val="tx1"/>
            </a:solidFill>
          </a:ln>
        </p:spPr>
      </p:pic>
    </p:spTree>
    <p:extLst>
      <p:ext uri="{BB962C8B-B14F-4D97-AF65-F5344CB8AC3E}">
        <p14:creationId xmlns:p14="http://schemas.microsoft.com/office/powerpoint/2010/main" val="2075760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Red &amp; Yellow Warn You</a:t>
            </a:r>
          </a:p>
        </p:txBody>
      </p:sp>
      <p:pic>
        <p:nvPicPr>
          <p:cNvPr id="6" name="Picture 7" descr="Screen shot 2013-02-15 at 3.28.4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49" y="1447800"/>
            <a:ext cx="759155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869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Vocabulary Profiler</a:t>
            </a:r>
          </a:p>
        </p:txBody>
      </p:sp>
      <p:sp>
        <p:nvSpPr>
          <p:cNvPr id="4" name="TextBox 3"/>
          <p:cNvSpPr txBox="1"/>
          <p:nvPr/>
        </p:nvSpPr>
        <p:spPr>
          <a:xfrm>
            <a:off x="457200" y="1492508"/>
            <a:ext cx="8458200" cy="3200876"/>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Example of Using Vocabulary Profiler to Simplify</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Another goal </a:t>
            </a:r>
            <a:r>
              <a:rPr lang="en-US" sz="1600" dirty="0">
                <a:latin typeface="Arial" charset="0"/>
                <a:ea typeface="ＭＳ Ｐゴシック" pitchFamily="34" charset="-128"/>
                <a:cs typeface="Arial" charset="0"/>
              </a:rPr>
              <a:t>of this study is to find out how the drugs  used in this study affect menstrual cycles (monthly periods) and if these changes in menstrual cycles have any effect on breast cancer. You will be asked to allow blood samples to be collected as part of the study. </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pic>
        <p:nvPicPr>
          <p:cNvPr id="5" name="Picture 3" descr="Screen shot 2013-02-15 at 3.27.0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26584"/>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5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Literacy</a:t>
            </a:r>
          </a:p>
        </p:txBody>
      </p:sp>
      <p:sp>
        <p:nvSpPr>
          <p:cNvPr id="4" name="TextBox 3"/>
          <p:cNvSpPr txBox="1"/>
          <p:nvPr/>
        </p:nvSpPr>
        <p:spPr>
          <a:xfrm>
            <a:off x="457200" y="1492508"/>
            <a:ext cx="8305800" cy="2062103"/>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Why is Literacy an Issue?</a:t>
            </a:r>
          </a:p>
          <a:p>
            <a:pPr marL="685800" lvl="1" indent="-228600">
              <a:lnSpc>
                <a:spcPct val="150000"/>
              </a:lnSpc>
              <a:buClr>
                <a:srgbClr val="C09746"/>
              </a:buClr>
              <a:buSzPct val="120000"/>
              <a:buFont typeface="Arial" pitchFamily="34" charset="0"/>
              <a:buChar char="•"/>
            </a:pPr>
            <a:r>
              <a:rPr lang="en-US" dirty="0" smtClean="0">
                <a:solidFill>
                  <a:schemeClr val="tx1">
                    <a:lumMod val="75000"/>
                    <a:lumOff val="25000"/>
                  </a:schemeClr>
                </a:solidFill>
                <a:latin typeface="+mj-lt"/>
              </a:rPr>
              <a:t>Patient education level is </a:t>
            </a:r>
            <a:r>
              <a:rPr lang="en-US" b="1" dirty="0" smtClean="0">
                <a:solidFill>
                  <a:schemeClr val="tx1">
                    <a:lumMod val="75000"/>
                    <a:lumOff val="25000"/>
                  </a:schemeClr>
                </a:solidFill>
                <a:latin typeface="+mj-lt"/>
              </a:rPr>
              <a:t>not</a:t>
            </a:r>
            <a:r>
              <a:rPr lang="en-US" dirty="0" smtClean="0">
                <a:solidFill>
                  <a:schemeClr val="tx1">
                    <a:lumMod val="75000"/>
                    <a:lumOff val="25000"/>
                  </a:schemeClr>
                </a:solidFill>
                <a:latin typeface="+mj-lt"/>
              </a:rPr>
              <a:t> a good indicator of literacy level</a:t>
            </a:r>
          </a:p>
          <a:p>
            <a:pPr marL="685800" lvl="1" indent="-228600">
              <a:lnSpc>
                <a:spcPct val="150000"/>
              </a:lnSpc>
              <a:buClr>
                <a:srgbClr val="C09746"/>
              </a:buClr>
              <a:buSzPct val="120000"/>
              <a:buFont typeface="Arial" pitchFamily="34" charset="0"/>
              <a:buChar char="•"/>
            </a:pPr>
            <a:r>
              <a:rPr lang="en-US" dirty="0" smtClean="0">
                <a:solidFill>
                  <a:schemeClr val="tx1">
                    <a:lumMod val="75000"/>
                    <a:lumOff val="25000"/>
                  </a:schemeClr>
                </a:solidFill>
                <a:latin typeface="+mj-lt"/>
              </a:rPr>
              <a:t>Patients read 3 to 4 grades under education level completed</a:t>
            </a:r>
          </a:p>
          <a:p>
            <a:pPr marL="685800" lvl="1" indent="-228600">
              <a:lnSpc>
                <a:spcPct val="150000"/>
              </a:lnSpc>
              <a:buClr>
                <a:srgbClr val="C09746"/>
              </a:buClr>
              <a:buSzPct val="120000"/>
              <a:buFont typeface="Arial" pitchFamily="34" charset="0"/>
              <a:buChar char="•"/>
            </a:pPr>
            <a:r>
              <a:rPr lang="en-US" dirty="0" smtClean="0">
                <a:solidFill>
                  <a:schemeClr val="tx1">
                    <a:lumMod val="75000"/>
                    <a:lumOff val="25000"/>
                  </a:schemeClr>
                </a:solidFill>
                <a:latin typeface="+mj-lt"/>
              </a:rPr>
              <a:t>Patients are usually not willing to inform you of difficulty reading</a:t>
            </a:r>
          </a:p>
          <a:p>
            <a:pPr marL="685800" lvl="1" indent="-228600">
              <a:lnSpc>
                <a:spcPct val="150000"/>
              </a:lnSpc>
              <a:buClr>
                <a:srgbClr val="C09746"/>
              </a:buClr>
              <a:buSzPct val="120000"/>
              <a:buFont typeface="Arial" pitchFamily="34" charset="0"/>
              <a:buChar char="•"/>
            </a:pPr>
            <a:r>
              <a:rPr lang="en-US" dirty="0" smtClean="0">
                <a:solidFill>
                  <a:schemeClr val="tx1">
                    <a:lumMod val="75000"/>
                    <a:lumOff val="25000"/>
                  </a:schemeClr>
                </a:solidFill>
                <a:latin typeface="+mj-lt"/>
              </a:rPr>
              <a:t>Louisiana ranks 49</a:t>
            </a:r>
            <a:r>
              <a:rPr lang="en-US" baseline="30000" dirty="0" smtClean="0">
                <a:solidFill>
                  <a:schemeClr val="tx1">
                    <a:lumMod val="75000"/>
                    <a:lumOff val="25000"/>
                  </a:schemeClr>
                </a:solidFill>
                <a:latin typeface="+mj-lt"/>
              </a:rPr>
              <a:t>th</a:t>
            </a:r>
            <a:r>
              <a:rPr lang="en-US" dirty="0" smtClean="0">
                <a:solidFill>
                  <a:schemeClr val="tx1">
                    <a:lumMod val="75000"/>
                    <a:lumOff val="25000"/>
                  </a:schemeClr>
                </a:solidFill>
                <a:latin typeface="+mj-lt"/>
              </a:rPr>
              <a:t> nationally among states in literacy</a:t>
            </a:r>
          </a:p>
        </p:txBody>
      </p:sp>
      <p:sp>
        <p:nvSpPr>
          <p:cNvPr id="2" name="TextBox 1"/>
          <p:cNvSpPr txBox="1"/>
          <p:nvPr/>
        </p:nvSpPr>
        <p:spPr>
          <a:xfrm>
            <a:off x="304800" y="4038600"/>
            <a:ext cx="8534400" cy="2185214"/>
          </a:xfrm>
          <a:prstGeom prst="rect">
            <a:avLst/>
          </a:prstGeom>
        </p:spPr>
        <p:style>
          <a:lnRef idx="2">
            <a:schemeClr val="accent1"/>
          </a:lnRef>
          <a:fillRef idx="1">
            <a:schemeClr val="lt1"/>
          </a:fillRef>
          <a:effectRef idx="0">
            <a:schemeClr val="accent1"/>
          </a:effectRef>
          <a:fontRef idx="minor">
            <a:schemeClr val="dk1"/>
          </a:fontRef>
        </p:style>
        <p:txBody>
          <a:bodyPr wrap="square" tIns="91440" bIns="91440" rtlCol="0">
            <a:spAutoFit/>
          </a:bodyPr>
          <a:lstStyle/>
          <a:p>
            <a:pPr marL="0" lvl="2" algn="ctr"/>
            <a:r>
              <a:rPr lang="en-US" sz="2000" b="1" dirty="0">
                <a:solidFill>
                  <a:schemeClr val="tx1">
                    <a:lumMod val="75000"/>
                    <a:lumOff val="25000"/>
                  </a:schemeClr>
                </a:solidFill>
                <a:latin typeface="+mj-lt"/>
              </a:rPr>
              <a:t>Statistics for adults who read at or below 5</a:t>
            </a:r>
            <a:r>
              <a:rPr lang="en-US" sz="2000" b="1" baseline="30000" dirty="0">
                <a:solidFill>
                  <a:schemeClr val="tx1">
                    <a:lumMod val="75000"/>
                    <a:lumOff val="25000"/>
                  </a:schemeClr>
                </a:solidFill>
                <a:latin typeface="+mj-lt"/>
              </a:rPr>
              <a:t>th</a:t>
            </a:r>
            <a:r>
              <a:rPr lang="en-US" sz="2000" b="1" dirty="0">
                <a:solidFill>
                  <a:schemeClr val="tx1">
                    <a:lumMod val="75000"/>
                    <a:lumOff val="25000"/>
                  </a:schemeClr>
                </a:solidFill>
                <a:latin typeface="+mj-lt"/>
              </a:rPr>
              <a:t> grade </a:t>
            </a:r>
            <a:r>
              <a:rPr lang="en-US" sz="2000" b="1" dirty="0" smtClean="0">
                <a:solidFill>
                  <a:schemeClr val="tx1">
                    <a:lumMod val="75000"/>
                    <a:lumOff val="25000"/>
                  </a:schemeClr>
                </a:solidFill>
                <a:latin typeface="+mj-lt"/>
              </a:rPr>
              <a:t>level.</a:t>
            </a:r>
            <a:br>
              <a:rPr lang="en-US" sz="2000" b="1" dirty="0" smtClean="0">
                <a:solidFill>
                  <a:schemeClr val="tx1">
                    <a:lumMod val="75000"/>
                    <a:lumOff val="25000"/>
                  </a:schemeClr>
                </a:solidFill>
                <a:latin typeface="+mj-lt"/>
              </a:rPr>
            </a:br>
            <a:r>
              <a:rPr lang="en-US" sz="1200" b="1" dirty="0" smtClean="0">
                <a:solidFill>
                  <a:schemeClr val="tx1">
                    <a:lumMod val="75000"/>
                    <a:lumOff val="25000"/>
                  </a:schemeClr>
                </a:solidFill>
                <a:latin typeface="+mj-lt"/>
              </a:rPr>
              <a:t> </a:t>
            </a:r>
            <a:endParaRPr lang="en-US" sz="2000" b="1" dirty="0" smtClean="0">
              <a:solidFill>
                <a:schemeClr val="tx1">
                  <a:lumMod val="75000"/>
                  <a:lumOff val="25000"/>
                </a:schemeClr>
              </a:solidFill>
              <a:latin typeface="+mj-lt"/>
            </a:endParaRPr>
          </a:p>
          <a:p>
            <a:pPr marL="2743200" lvl="8"/>
            <a:r>
              <a:rPr lang="en-US" dirty="0" smtClean="0">
                <a:solidFill>
                  <a:schemeClr val="tx1">
                    <a:lumMod val="75000"/>
                    <a:lumOff val="25000"/>
                  </a:schemeClr>
                </a:solidFill>
                <a:latin typeface="+mj-lt"/>
              </a:rPr>
              <a:t>28% Baton Rouge Adults</a:t>
            </a:r>
          </a:p>
          <a:p>
            <a:pPr marL="2743200" lvl="8"/>
            <a:r>
              <a:rPr lang="en-US" dirty="0" smtClean="0">
                <a:solidFill>
                  <a:schemeClr val="tx1">
                    <a:lumMod val="75000"/>
                    <a:lumOff val="25000"/>
                  </a:schemeClr>
                </a:solidFill>
                <a:latin typeface="+mj-lt"/>
              </a:rPr>
              <a:t>39% New Orleans Adults</a:t>
            </a:r>
          </a:p>
          <a:p>
            <a:pPr marL="2743200" lvl="8"/>
            <a:r>
              <a:rPr lang="en-US" dirty="0" smtClean="0">
                <a:solidFill>
                  <a:schemeClr val="tx1">
                    <a:lumMod val="75000"/>
                    <a:lumOff val="25000"/>
                  </a:schemeClr>
                </a:solidFill>
                <a:latin typeface="+mj-lt"/>
              </a:rPr>
              <a:t>28% Shreveport Adults</a:t>
            </a:r>
          </a:p>
          <a:p>
            <a:pPr marL="914400" lvl="4"/>
            <a:r>
              <a:rPr lang="en-US" sz="1200" dirty="0" smtClean="0">
                <a:solidFill>
                  <a:schemeClr val="tx1">
                    <a:lumMod val="75000"/>
                    <a:lumOff val="25000"/>
                  </a:schemeClr>
                </a:solidFill>
                <a:latin typeface="+mj-lt"/>
              </a:rPr>
              <a:t> </a:t>
            </a:r>
          </a:p>
          <a:p>
            <a:pPr marL="0" lvl="2"/>
            <a:r>
              <a:rPr lang="en-US" sz="1600" dirty="0" smtClean="0">
                <a:solidFill>
                  <a:schemeClr val="tx1">
                    <a:lumMod val="75000"/>
                    <a:lumOff val="25000"/>
                  </a:schemeClr>
                </a:solidFill>
                <a:latin typeface="+mj-lt"/>
              </a:rPr>
              <a:t>*Rates are </a:t>
            </a:r>
            <a:r>
              <a:rPr lang="en-US" sz="1600" b="1" dirty="0" smtClean="0">
                <a:solidFill>
                  <a:schemeClr val="tx1">
                    <a:lumMod val="75000"/>
                    <a:lumOff val="25000"/>
                  </a:schemeClr>
                </a:solidFill>
                <a:latin typeface="+mj-lt"/>
              </a:rPr>
              <a:t>double</a:t>
            </a:r>
            <a:r>
              <a:rPr lang="en-US" sz="1600" dirty="0" smtClean="0">
                <a:solidFill>
                  <a:schemeClr val="tx1">
                    <a:lumMod val="75000"/>
                    <a:lumOff val="25000"/>
                  </a:schemeClr>
                </a:solidFill>
                <a:latin typeface="+mj-lt"/>
              </a:rPr>
              <a:t> for those with chronic disease, age &gt; 65, low income and minority groups</a:t>
            </a:r>
            <a:br>
              <a:rPr lang="en-US" sz="1600" dirty="0" smtClean="0">
                <a:solidFill>
                  <a:schemeClr val="tx1">
                    <a:lumMod val="75000"/>
                    <a:lumOff val="25000"/>
                  </a:schemeClr>
                </a:solidFill>
                <a:latin typeface="+mj-lt"/>
              </a:rPr>
            </a:br>
            <a:r>
              <a:rPr lang="en-US" sz="1600" dirty="0" smtClean="0">
                <a:solidFill>
                  <a:schemeClr val="tx1">
                    <a:lumMod val="75000"/>
                    <a:lumOff val="25000"/>
                  </a:schemeClr>
                </a:solidFill>
                <a:latin typeface="+mj-lt"/>
              </a:rPr>
              <a:t>*According to the National Assessment of Adult Literacy</a:t>
            </a:r>
            <a:endParaRPr lang="en-US" sz="1600" dirty="0">
              <a:solidFill>
                <a:schemeClr val="tx1">
                  <a:lumMod val="75000"/>
                  <a:lumOff val="25000"/>
                </a:schemeClr>
              </a:solidFill>
              <a:latin typeface="+mj-lt"/>
            </a:endParaRPr>
          </a:p>
        </p:txBody>
      </p:sp>
    </p:spTree>
    <p:extLst>
      <p:ext uri="{BB962C8B-B14F-4D97-AF65-F5344CB8AC3E}">
        <p14:creationId xmlns:p14="http://schemas.microsoft.com/office/powerpoint/2010/main" val="3388269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User-Friendly Forms</a:t>
            </a:r>
          </a:p>
        </p:txBody>
      </p:sp>
      <p:sp>
        <p:nvSpPr>
          <p:cNvPr id="4" name="TextBox 3"/>
          <p:cNvSpPr txBox="1"/>
          <p:nvPr/>
        </p:nvSpPr>
        <p:spPr>
          <a:xfrm>
            <a:off x="457200" y="1492508"/>
            <a:ext cx="8458200" cy="6109365"/>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How to Develop User-Friendly Forms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It’s not rocket science but it’s harder and more tedious than it seems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User friendly does not mean ‘dumbed down’</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Patients with high education and income still prefer brief, simple, easy to read materials</a:t>
            </a:r>
          </a:p>
          <a:p>
            <a:pPr>
              <a:spcAft>
                <a:spcPts val="1800"/>
              </a:spcAft>
              <a:buClr>
                <a:srgbClr val="C09746"/>
              </a:buClr>
              <a:buSzPct val="120000"/>
            </a:pPr>
            <a:endParaRPr lang="en-US" sz="1600" dirty="0">
              <a:latin typeface="Arial" charset="0"/>
              <a:ea typeface="ＭＳ Ｐゴシック" pitchFamily="34" charset="-128"/>
              <a:cs typeface="Arial" charset="0"/>
            </a:endParaRPr>
          </a:p>
          <a:p>
            <a:pPr>
              <a:spcAft>
                <a:spcPts val="1200"/>
              </a:spcAft>
              <a:buClr>
                <a:srgbClr val="C09746"/>
              </a:buClr>
              <a:buSzPct val="120000"/>
            </a:pPr>
            <a:r>
              <a:rPr lang="en-US" sz="2000" b="1" dirty="0">
                <a:latin typeface="Arial" charset="0"/>
                <a:ea typeface="ＭＳ Ｐゴシック" pitchFamily="34" charset="-128"/>
                <a:cs typeface="Arial" charset="0"/>
              </a:rPr>
              <a:t>Pilot Testing</a:t>
            </a:r>
          </a:p>
          <a:p>
            <a:pPr marL="685800" lvl="1" indent="-228600">
              <a:spcAft>
                <a:spcPts val="1200"/>
              </a:spcAft>
              <a:buClr>
                <a:srgbClr val="C09746"/>
              </a:buClr>
              <a:buSzPct val="120000"/>
              <a:buFont typeface="Arial" pitchFamily="34" charset="0"/>
              <a:buChar char="•"/>
            </a:pPr>
            <a:r>
              <a:rPr lang="en-US" sz="1600" dirty="0">
                <a:latin typeface="Arial" charset="0"/>
                <a:ea typeface="ＭＳ Ｐゴシック" pitchFamily="34" charset="-128"/>
                <a:cs typeface="Arial" charset="0"/>
              </a:rPr>
              <a:t>Ask for feedback to limit jargon and increase comprehension</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rPr>
              <a:t>First, from friends (outside the field)</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rPr>
              <a:t>Second, from patients </a:t>
            </a:r>
          </a:p>
          <a:p>
            <a:pPr>
              <a:spcAft>
                <a:spcPts val="1800"/>
              </a:spcAft>
              <a:buClr>
                <a:srgbClr val="C09746"/>
              </a:buClr>
              <a:buSzPct val="120000"/>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3188897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Plain Language Thesaurus</a:t>
            </a:r>
          </a:p>
        </p:txBody>
      </p:sp>
      <p:sp>
        <p:nvSpPr>
          <p:cNvPr id="4" name="TextBox 3"/>
          <p:cNvSpPr txBox="1"/>
          <p:nvPr/>
        </p:nvSpPr>
        <p:spPr>
          <a:xfrm>
            <a:off x="457200" y="1492508"/>
            <a:ext cx="8458200" cy="5324535"/>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Here are some words to assist in simplifying consent forms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Acknowledged </a:t>
            </a:r>
            <a:r>
              <a:rPr lang="en-US" sz="1600" dirty="0" smtClean="0">
                <a:latin typeface="Arial" charset="0"/>
                <a:ea typeface="ＭＳ Ｐゴシック" pitchFamily="34" charset="-128"/>
                <a:cs typeface="Arial" charset="0"/>
                <a:sym typeface="Wingdings" pitchFamily="2" charset="2"/>
              </a:rPr>
              <a:t> Accepted, Recognized</a:t>
            </a: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Adverse Events </a:t>
            </a:r>
            <a:r>
              <a:rPr lang="en-US" sz="1600" dirty="0" smtClean="0">
                <a:latin typeface="Arial" charset="0"/>
                <a:ea typeface="ＭＳ Ｐゴシック" pitchFamily="34" charset="-128"/>
                <a:cs typeface="Arial" charset="0"/>
                <a:sym typeface="Wingdings" pitchFamily="2" charset="2"/>
              </a:rPr>
              <a:t> Bad Reaction</a:t>
            </a: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Alternative </a:t>
            </a:r>
            <a:r>
              <a:rPr lang="en-US" sz="1600" dirty="0" smtClean="0">
                <a:latin typeface="Arial" charset="0"/>
                <a:ea typeface="ＭＳ Ｐゴシック" pitchFamily="34" charset="-128"/>
                <a:cs typeface="Arial" charset="0"/>
                <a:sym typeface="Wingdings" pitchFamily="2" charset="2"/>
              </a:rPr>
              <a:t> Choice</a:t>
            </a: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Alternative procedures </a:t>
            </a:r>
            <a:r>
              <a:rPr lang="en-US" sz="1600" dirty="0" smtClean="0">
                <a:latin typeface="Arial" charset="0"/>
                <a:ea typeface="ＭＳ Ｐゴシック" pitchFamily="34" charset="-128"/>
                <a:cs typeface="Arial" charset="0"/>
                <a:sym typeface="Wingdings" pitchFamily="2" charset="2"/>
              </a:rPr>
              <a:t> Other Choices</a:t>
            </a: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Amend </a:t>
            </a:r>
            <a:r>
              <a:rPr lang="en-US" sz="1600" dirty="0" smtClean="0">
                <a:latin typeface="Arial" charset="0"/>
                <a:ea typeface="ＭＳ Ｐゴシック" pitchFamily="34" charset="-128"/>
                <a:cs typeface="Arial" charset="0"/>
                <a:sym typeface="Wingdings" pitchFamily="2" charset="2"/>
              </a:rPr>
              <a:t> Change</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sym typeface="Wingdings" pitchFamily="2" charset="2"/>
            </a:endParaRP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3150664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Plain Language Thesaurus</a:t>
            </a:r>
          </a:p>
        </p:txBody>
      </p:sp>
      <p:sp>
        <p:nvSpPr>
          <p:cNvPr id="4" name="TextBox 3"/>
          <p:cNvSpPr txBox="1"/>
          <p:nvPr/>
        </p:nvSpPr>
        <p:spPr>
          <a:xfrm>
            <a:off x="457200" y="1492508"/>
            <a:ext cx="8458200" cy="5324535"/>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Here are some words to assist in simplifying consent forms</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sym typeface="Wingdings" pitchFamily="2" charset="2"/>
              </a:rPr>
              <a:t>Authorization  Your “ok” in writing</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sym typeface="Wingdings" pitchFamily="2" charset="2"/>
              </a:rPr>
              <a:t>Benefit  Will being in this study help me in any way</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sym typeface="Wingdings" pitchFamily="2" charset="2"/>
              </a:rPr>
              <a:t>Clinical Trial  Research Study</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sym typeface="Wingdings" pitchFamily="2" charset="2"/>
              </a:rPr>
              <a:t>Control Group/Aim  People not getting the new treatment</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sym typeface="Wingdings" pitchFamily="2" charset="2"/>
              </a:rPr>
              <a:t>Determine  Decide, Find Out</a:t>
            </a:r>
          </a:p>
          <a:p>
            <a:pPr marL="685800" lvl="1"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sym typeface="Wingdings" pitchFamily="2" charset="2"/>
              </a:rPr>
              <a:t>Disclosure  Information you give to us</a:t>
            </a:r>
            <a:endParaRPr lang="en-US" sz="1600" dirty="0" smtClean="0">
              <a:latin typeface="Arial" charset="0"/>
              <a:ea typeface="ＭＳ Ｐゴシック" pitchFamily="34" charset="-128"/>
              <a:cs typeface="Arial" charset="0"/>
              <a:sym typeface="Wingdings" pitchFamily="2" charset="2"/>
            </a:endParaRP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351701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Plain Language Thesaurus</a:t>
            </a:r>
          </a:p>
        </p:txBody>
      </p:sp>
      <p:sp>
        <p:nvSpPr>
          <p:cNvPr id="4" name="TextBox 3"/>
          <p:cNvSpPr txBox="1"/>
          <p:nvPr/>
        </p:nvSpPr>
        <p:spPr>
          <a:xfrm>
            <a:off x="457200" y="1492508"/>
            <a:ext cx="8458200" cy="4847481"/>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Here are some words to assist in simplifying consent forms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Experimental Group  People getting new treatment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Hereby/herein  In this (or just don’t use)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Notify  Tell us/Tell you</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Obtain  Get, get a copy</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Placebo  A pretend drug or treatment, sugar pill</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2747852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Plain Language Thesaurus</a:t>
            </a:r>
          </a:p>
        </p:txBody>
      </p:sp>
      <p:sp>
        <p:nvSpPr>
          <p:cNvPr id="4" name="TextBox 3"/>
          <p:cNvSpPr txBox="1"/>
          <p:nvPr/>
        </p:nvSpPr>
        <p:spPr>
          <a:xfrm>
            <a:off x="457200" y="1492508"/>
            <a:ext cx="8458200" cy="5324535"/>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Here are some words to assist in simplifying consent forms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Protocol  Plan for a research study</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Procedure  Way of doing things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Randomized  Selected by chance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Risk </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Voluntary Participation  It’s your choice to be in this study</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sym typeface="Wingdings" pitchFamily="2" charset="2"/>
              </a:rPr>
              <a:t>Withdrawal from the study  You can leave the study</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70193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Issues</a:t>
            </a:r>
          </a:p>
        </p:txBody>
      </p:sp>
      <p:sp>
        <p:nvSpPr>
          <p:cNvPr id="4" name="TextBox 3"/>
          <p:cNvSpPr txBox="1"/>
          <p:nvPr/>
        </p:nvSpPr>
        <p:spPr>
          <a:xfrm>
            <a:off x="457200" y="1492508"/>
            <a:ext cx="8458200" cy="5801588"/>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Hidden Problems With Videos </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Often too long (limit to 4-6 minutes)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Too much time with “talking heads”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Not patient-centered</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Visuals can be too scientific, complex</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Need to show what will happen</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Lack of attention to ‘tone’, patient emotions</a:t>
            </a:r>
          </a:p>
          <a:p>
            <a:pPr marL="685800" lvl="1" indent="-228600">
              <a:spcAft>
                <a:spcPts val="1800"/>
              </a:spcAft>
              <a:buClr>
                <a:srgbClr val="C09746"/>
              </a:buClr>
              <a:buSzPct val="120000"/>
              <a:buFont typeface="Arial" pitchFamily="34" charset="0"/>
              <a:buChar char="•"/>
            </a:pPr>
            <a:endParaRPr lang="en-US" sz="1600" i="1" dirty="0">
              <a:latin typeface="Arial" charset="0"/>
              <a:ea typeface="ＭＳ Ｐゴシック" pitchFamily="34" charset="-128"/>
              <a:cs typeface="Arial" charset="0"/>
            </a:endParaRPr>
          </a:p>
          <a:p>
            <a:pPr>
              <a:spcAft>
                <a:spcPts val="1800"/>
              </a:spcAft>
              <a:buClr>
                <a:srgbClr val="C09746"/>
              </a:buClr>
              <a:buSzPct val="120000"/>
            </a:pPr>
            <a:r>
              <a:rPr lang="en-US" sz="1600" i="1" dirty="0" smtClean="0">
                <a:latin typeface="Arial" charset="0"/>
                <a:ea typeface="ＭＳ Ｐゴシック" pitchFamily="34" charset="-128"/>
                <a:cs typeface="Arial" charset="0"/>
              </a:rPr>
              <a:t>Multi-media tools have not improved comprehension over print media </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261485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Review</a:t>
            </a:r>
          </a:p>
        </p:txBody>
      </p:sp>
      <p:sp>
        <p:nvSpPr>
          <p:cNvPr id="4" name="TextBox 3"/>
          <p:cNvSpPr txBox="1"/>
          <p:nvPr/>
        </p:nvSpPr>
        <p:spPr>
          <a:xfrm>
            <a:off x="457200" y="1492508"/>
            <a:ext cx="8458200" cy="3893374"/>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Review of Studies to Improve Informed Consent </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Shortened forms may be more likely to be read</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Simplified consent forms improve patient satisfaction but not comprehension</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Multimedia has not improved comprehension</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Consent educator using repetition and ‘teach back’ has promising results</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3957911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Informed Consent</a:t>
            </a:r>
          </a:p>
        </p:txBody>
      </p:sp>
      <p:sp>
        <p:nvSpPr>
          <p:cNvPr id="4" name="TextBox 3"/>
          <p:cNvSpPr txBox="1"/>
          <p:nvPr/>
        </p:nvSpPr>
        <p:spPr>
          <a:xfrm>
            <a:off x="457200" y="1492508"/>
            <a:ext cx="8458200" cy="4847481"/>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Improving Informed Consent Process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Give patient time to go over the form </a:t>
            </a:r>
            <a:r>
              <a:rPr lang="en-US" sz="1600" i="1" dirty="0" smtClean="0">
                <a:latin typeface="Arial" charset="0"/>
                <a:ea typeface="ＭＳ Ｐゴシック" pitchFamily="34" charset="-128"/>
                <a:cs typeface="Arial" charset="0"/>
              </a:rPr>
              <a:t>before </a:t>
            </a:r>
            <a:r>
              <a:rPr lang="en-US" sz="1600" dirty="0" smtClean="0">
                <a:latin typeface="Arial" charset="0"/>
                <a:ea typeface="ＭＳ Ｐゴシック" pitchFamily="34" charset="-128"/>
                <a:cs typeface="Arial" charset="0"/>
              </a:rPr>
              <a:t>you talk about it</a:t>
            </a:r>
            <a:endParaRPr lang="en-US" sz="1600" i="1"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Talk about the form in a private place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Let the patient include who they wish</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Offer to read the document with the patient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Slow down</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plain language – avoid jargon</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Verify and document comprehension </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2281698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Informed Consent</a:t>
            </a:r>
          </a:p>
        </p:txBody>
      </p:sp>
      <p:sp>
        <p:nvSpPr>
          <p:cNvPr id="4" name="TextBox 3"/>
          <p:cNvSpPr txBox="1"/>
          <p:nvPr/>
        </p:nvSpPr>
        <p:spPr>
          <a:xfrm>
            <a:off x="457200" y="1492508"/>
            <a:ext cx="8458200" cy="6340197"/>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Why verify understanding?</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Most patients are passive and don’t ask questions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Unless we confirm understanding we don’t know what they comprehend</a:t>
            </a:r>
          </a:p>
          <a:p>
            <a:pPr marL="685800" lvl="1" indent="-228600">
              <a:spcAft>
                <a:spcPts val="1800"/>
              </a:spcAft>
              <a:buClr>
                <a:srgbClr val="C09746"/>
              </a:buClr>
              <a:buSzPct val="120000"/>
              <a:buFont typeface="Arial" pitchFamily="34" charset="0"/>
              <a:buChar char="•"/>
            </a:pPr>
            <a:endParaRPr lang="en-US" sz="1600" dirty="0" smtClean="0">
              <a:latin typeface="Arial" charset="0"/>
              <a:ea typeface="ＭＳ Ｐゴシック" pitchFamily="34" charset="-128"/>
              <a:cs typeface="Arial" charset="0"/>
            </a:endParaRPr>
          </a:p>
          <a:p>
            <a:pPr>
              <a:spcAft>
                <a:spcPts val="1800"/>
              </a:spcAft>
              <a:buClr>
                <a:srgbClr val="C09746"/>
              </a:buClr>
              <a:buSzPct val="120000"/>
            </a:pPr>
            <a:r>
              <a:rPr lang="en-US" sz="2000" b="1" dirty="0" smtClean="0">
                <a:latin typeface="Arial" charset="0"/>
                <a:ea typeface="ＭＳ Ｐゴシック" pitchFamily="34" charset="-128"/>
                <a:cs typeface="Arial" charset="0"/>
              </a:rPr>
              <a:t>Check understanding using the Teach-Back Method</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teach-back after each section or two to confirm understanding</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your own words with an interested (vs. judgmental) tone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Avoid asking:</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Do you understand?</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Do you have any questions?</a:t>
            </a:r>
          </a:p>
          <a:p>
            <a:pPr>
              <a:spcAft>
                <a:spcPts val="1800"/>
              </a:spcAft>
              <a:buClr>
                <a:srgbClr val="C09746"/>
              </a:buClr>
              <a:buSzPct val="120000"/>
            </a:pPr>
            <a:r>
              <a:rPr lang="en-US" sz="1600" i="1" dirty="0" smtClean="0">
                <a:latin typeface="Arial" charset="0"/>
                <a:ea typeface="ＭＳ Ｐゴシック" pitchFamily="34" charset="-128"/>
                <a:cs typeface="Arial" charset="0"/>
              </a:rPr>
              <a:t>Remembers – what’s clear to you may not be clear to your patient!</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704262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Teach Back </a:t>
            </a:r>
          </a:p>
        </p:txBody>
      </p:sp>
      <p:sp>
        <p:nvSpPr>
          <p:cNvPr id="4" name="TextBox 3"/>
          <p:cNvSpPr txBox="1"/>
          <p:nvPr/>
        </p:nvSpPr>
        <p:spPr>
          <a:xfrm>
            <a:off x="457200" y="1492508"/>
            <a:ext cx="8458200" cy="5324535"/>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Teach Back is Effective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Ask open-ended questions:</a:t>
            </a:r>
            <a:endParaRPr lang="en-US" sz="1600" i="1"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Goal of the Research and Protocol</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“Why are we doing this research?” “What is the study about?”</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“What will you be doing if you agree to be in this study?”</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Benefits and Compensation</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“Will being in this study help you in any way?”</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Risks</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“Is there any way being in this study will be bad for you or hurt you?”</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5" name="Text Box 3"/>
          <p:cNvSpPr txBox="1">
            <a:spLocks noChangeArrowheads="1"/>
          </p:cNvSpPr>
          <p:nvPr/>
        </p:nvSpPr>
        <p:spPr bwMode="auto">
          <a:xfrm>
            <a:off x="584379" y="6400800"/>
            <a:ext cx="20826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t>AHRQ, 2008; See handout</a:t>
            </a:r>
          </a:p>
        </p:txBody>
      </p:sp>
    </p:spTree>
    <p:extLst>
      <p:ext uri="{BB962C8B-B14F-4D97-AF65-F5344CB8AC3E}">
        <p14:creationId xmlns:p14="http://schemas.microsoft.com/office/powerpoint/2010/main" val="2818106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 Goals</a:t>
            </a:r>
          </a:p>
        </p:txBody>
      </p:sp>
      <p:sp>
        <p:nvSpPr>
          <p:cNvPr id="4" name="TextBox 3"/>
          <p:cNvSpPr txBox="1"/>
          <p:nvPr/>
        </p:nvSpPr>
        <p:spPr>
          <a:xfrm>
            <a:off x="457200" y="1492508"/>
            <a:ext cx="8305800" cy="2062103"/>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What do we want from informed consent?</a:t>
            </a:r>
          </a:p>
          <a:p>
            <a:pPr marL="685800" lvl="1" indent="-228600">
              <a:lnSpc>
                <a:spcPct val="200000"/>
              </a:lnSpc>
              <a:buClr>
                <a:srgbClr val="C09746"/>
              </a:buClr>
              <a:buSzPct val="120000"/>
              <a:buFont typeface="Arial" pitchFamily="34" charset="0"/>
              <a:buChar char="•"/>
              <a:tabLst>
                <a:tab pos="685800" algn="l"/>
              </a:tabLst>
            </a:pPr>
            <a:r>
              <a:rPr lang="en-US" dirty="0" smtClean="0">
                <a:solidFill>
                  <a:schemeClr val="tx1">
                    <a:lumMod val="75000"/>
                    <a:lumOff val="25000"/>
                  </a:schemeClr>
                </a:solidFill>
                <a:latin typeface="+mj-lt"/>
              </a:rPr>
              <a:t>Forms that tell patients about the research</a:t>
            </a:r>
          </a:p>
          <a:p>
            <a:pPr marL="685800" lvl="1" indent="-228600">
              <a:lnSpc>
                <a:spcPct val="200000"/>
              </a:lnSpc>
              <a:buClr>
                <a:srgbClr val="C09746"/>
              </a:buClr>
              <a:buSzPct val="120000"/>
              <a:buFont typeface="Arial" pitchFamily="34" charset="0"/>
              <a:buChar char="•"/>
              <a:tabLst>
                <a:tab pos="685800" algn="l"/>
              </a:tabLst>
            </a:pPr>
            <a:r>
              <a:rPr lang="en-US" dirty="0" smtClean="0">
                <a:solidFill>
                  <a:schemeClr val="tx1">
                    <a:lumMod val="75000"/>
                    <a:lumOff val="25000"/>
                  </a:schemeClr>
                </a:solidFill>
                <a:latin typeface="+mj-lt"/>
              </a:rPr>
              <a:t>Forms in terms that are easy to understand</a:t>
            </a:r>
          </a:p>
          <a:p>
            <a:pPr marL="685800" lvl="1" indent="-228600">
              <a:lnSpc>
                <a:spcPct val="200000"/>
              </a:lnSpc>
              <a:buClr>
                <a:srgbClr val="C09746"/>
              </a:buClr>
              <a:buSzPct val="120000"/>
              <a:buFont typeface="Arial" pitchFamily="34" charset="0"/>
              <a:buChar char="•"/>
              <a:tabLst>
                <a:tab pos="685800" algn="l"/>
              </a:tabLst>
            </a:pPr>
            <a:r>
              <a:rPr lang="en-US" dirty="0" smtClean="0">
                <a:solidFill>
                  <a:schemeClr val="tx1">
                    <a:lumMod val="75000"/>
                    <a:lumOff val="25000"/>
                  </a:schemeClr>
                </a:solidFill>
                <a:latin typeface="+mj-lt"/>
              </a:rPr>
              <a:t>To enable discussion between patient and researcher</a:t>
            </a:r>
          </a:p>
        </p:txBody>
      </p:sp>
    </p:spTree>
    <p:extLst>
      <p:ext uri="{BB962C8B-B14F-4D97-AF65-F5344CB8AC3E}">
        <p14:creationId xmlns:p14="http://schemas.microsoft.com/office/powerpoint/2010/main" val="162705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Teach Back </a:t>
            </a:r>
          </a:p>
        </p:txBody>
      </p:sp>
      <p:sp>
        <p:nvSpPr>
          <p:cNvPr id="4" name="TextBox 3"/>
          <p:cNvSpPr txBox="1"/>
          <p:nvPr/>
        </p:nvSpPr>
        <p:spPr>
          <a:xfrm>
            <a:off x="457200" y="1371600"/>
            <a:ext cx="8458200" cy="6278642"/>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Teach Back is Effective</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Voluntariness</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t>
            </a:r>
            <a:r>
              <a:rPr lang="en-US" sz="1600" dirty="0">
                <a:latin typeface="Arial" charset="0"/>
                <a:ea typeface="ＭＳ Ｐゴシック" pitchFamily="34" charset="-128"/>
                <a:cs typeface="Arial" charset="0"/>
              </a:rPr>
              <a:t>Can you decide you do not want to be in the study?” </a:t>
            </a:r>
          </a:p>
          <a:p>
            <a:pPr marL="1143000" lvl="2" indent="-228600">
              <a:spcAft>
                <a:spcPts val="1800"/>
              </a:spcAft>
              <a:buClr>
                <a:srgbClr val="C09746"/>
              </a:buClr>
              <a:buSzPct val="120000"/>
              <a:buFont typeface="Arial" pitchFamily="34" charset="0"/>
              <a:buChar char="•"/>
            </a:pPr>
            <a:r>
              <a:rPr lang="en-US" sz="1600" dirty="0">
                <a:latin typeface="Arial" charset="0"/>
                <a:ea typeface="ＭＳ Ｐゴシック" pitchFamily="34" charset="-128"/>
                <a:cs typeface="Arial" charset="0"/>
              </a:rPr>
              <a:t>“Will that change your healthcare</a:t>
            </a:r>
            <a:r>
              <a:rPr lang="en-US" sz="1600" dirty="0" smtClean="0">
                <a:latin typeface="Arial" charset="0"/>
                <a:ea typeface="ＭＳ Ｐゴシック" pitchFamily="34" charset="-128"/>
                <a:cs typeface="Arial" charset="0"/>
              </a:rPr>
              <a:t>?”</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Discontinuing Participation</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“What should you do if you change your mind?” </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“What will happen to information we have gotten if you change your mind?”</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Privacy</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“Who will be able to see the information you give us?”</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Contact Information</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“What should you do if you have any questions or concerns about the study?</a:t>
            </a:r>
            <a:endParaRPr lang="en-US" sz="1600" dirty="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5" name="Text Box 3"/>
          <p:cNvSpPr txBox="1">
            <a:spLocks noChangeArrowheads="1"/>
          </p:cNvSpPr>
          <p:nvPr/>
        </p:nvSpPr>
        <p:spPr bwMode="auto">
          <a:xfrm>
            <a:off x="584379" y="6400800"/>
            <a:ext cx="20826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t>AHRQ, 2008; See handout</a:t>
            </a:r>
          </a:p>
        </p:txBody>
      </p:sp>
    </p:spTree>
    <p:extLst>
      <p:ext uri="{BB962C8B-B14F-4D97-AF65-F5344CB8AC3E}">
        <p14:creationId xmlns:p14="http://schemas.microsoft.com/office/powerpoint/2010/main" val="4086385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Teach Back </a:t>
            </a:r>
          </a:p>
        </p:txBody>
      </p:sp>
      <p:sp>
        <p:nvSpPr>
          <p:cNvPr id="4" name="TextBox 3"/>
          <p:cNvSpPr txBox="1"/>
          <p:nvPr/>
        </p:nvSpPr>
        <p:spPr>
          <a:xfrm>
            <a:off x="457200" y="1371600"/>
            <a:ext cx="8458200" cy="4862870"/>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Teach Back is Effective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Allow the subjects to consult the document when answering</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The purpose is to check </a:t>
            </a:r>
            <a:r>
              <a:rPr lang="en-US" sz="1600" i="1" dirty="0" smtClean="0">
                <a:latin typeface="Arial" charset="0"/>
                <a:ea typeface="ＭＳ Ｐゴシック" pitchFamily="34" charset="-128"/>
                <a:cs typeface="Arial" charset="0"/>
              </a:rPr>
              <a:t>comprehension</a:t>
            </a:r>
            <a:r>
              <a:rPr lang="en-US" sz="1600" dirty="0" smtClean="0">
                <a:latin typeface="Arial" charset="0"/>
                <a:ea typeface="ＭＳ Ｐゴシック" pitchFamily="34" charset="-128"/>
                <a:cs typeface="Arial" charset="0"/>
              </a:rPr>
              <a:t> not memory</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Verify &amp; Document</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Correct misinformation</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Subjects who are not able to comprehend the study protocol, despite repeated attempts to explain the details, should not be enrolled</a:t>
            </a:r>
          </a:p>
          <a:p>
            <a:pPr marL="1143000" lvl="2"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Document completion of the teach-back process on a consent and authorization certification form</a:t>
            </a:r>
            <a:endParaRPr lang="en-US" sz="1600" dirty="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5" name="Text Box 3"/>
          <p:cNvSpPr txBox="1">
            <a:spLocks noChangeArrowheads="1"/>
          </p:cNvSpPr>
          <p:nvPr/>
        </p:nvSpPr>
        <p:spPr bwMode="auto">
          <a:xfrm>
            <a:off x="584379" y="6400800"/>
            <a:ext cx="20826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t>AHRQ, 2008; See handout</a:t>
            </a:r>
          </a:p>
        </p:txBody>
      </p:sp>
    </p:spTree>
    <p:extLst>
      <p:ext uri="{BB962C8B-B14F-4D97-AF65-F5344CB8AC3E}">
        <p14:creationId xmlns:p14="http://schemas.microsoft.com/office/powerpoint/2010/main" val="2766944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Summary</a:t>
            </a:r>
          </a:p>
        </p:txBody>
      </p:sp>
      <p:sp>
        <p:nvSpPr>
          <p:cNvPr id="4" name="TextBox 3"/>
          <p:cNvSpPr txBox="1"/>
          <p:nvPr/>
        </p:nvSpPr>
        <p:spPr>
          <a:xfrm>
            <a:off x="457200" y="1371600"/>
            <a:ext cx="8458200" cy="5693866"/>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Consent Document</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Aim for &lt;8</a:t>
            </a:r>
            <a:r>
              <a:rPr lang="en-US" sz="1600" baseline="30000" dirty="0" smtClean="0">
                <a:latin typeface="Arial" charset="0"/>
                <a:ea typeface="ＭＳ Ｐゴシック" pitchFamily="34" charset="-128"/>
                <a:cs typeface="Arial" charset="0"/>
              </a:rPr>
              <a:t>th</a:t>
            </a:r>
            <a:r>
              <a:rPr lang="en-US" sz="1600" dirty="0" smtClean="0">
                <a:latin typeface="Arial" charset="0"/>
                <a:ea typeface="ＭＳ Ｐゴシック" pitchFamily="34" charset="-128"/>
                <a:cs typeface="Arial" charset="0"/>
              </a:rPr>
              <a:t> grade level</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Write and format for reading ease</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Limit jargon – use consistent terms</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Pilot test with a few patients</a:t>
            </a:r>
          </a:p>
          <a:p>
            <a:pPr>
              <a:spcAft>
                <a:spcPts val="1800"/>
              </a:spcAft>
              <a:buClr>
                <a:srgbClr val="C09746"/>
              </a:buClr>
              <a:buSzPct val="120000"/>
            </a:pPr>
            <a:r>
              <a:rPr lang="en-US" sz="2000" dirty="0">
                <a:latin typeface="Arial" charset="0"/>
                <a:ea typeface="ＭＳ Ｐゴシック" pitchFamily="34" charset="-128"/>
                <a:cs typeface="Arial" charset="0"/>
              </a:rPr>
              <a:t/>
            </a:r>
            <a:br>
              <a:rPr lang="en-US" sz="2000" dirty="0">
                <a:latin typeface="Arial" charset="0"/>
                <a:ea typeface="ＭＳ Ｐゴシック" pitchFamily="34" charset="-128"/>
                <a:cs typeface="Arial" charset="0"/>
              </a:rPr>
            </a:br>
            <a:r>
              <a:rPr lang="en-US" sz="2000" b="1" dirty="0" smtClean="0">
                <a:latin typeface="Arial" charset="0"/>
                <a:ea typeface="ＭＳ Ｐゴシック" pitchFamily="34" charset="-128"/>
                <a:cs typeface="Arial" charset="0"/>
              </a:rPr>
              <a:t>Consent Process</a:t>
            </a:r>
            <a:endParaRPr lang="en-US" sz="2000" dirty="0" smtClean="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Use teach back to confirm understanding</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Make it friendly</a:t>
            </a:r>
          </a:p>
          <a:p>
            <a:pPr marL="685800" lvl="1" indent="-228600">
              <a:spcAft>
                <a:spcPts val="1800"/>
              </a:spcAft>
              <a:buClr>
                <a:srgbClr val="C09746"/>
              </a:buClr>
              <a:buSzPct val="120000"/>
              <a:buFont typeface="Arial" pitchFamily="34" charset="0"/>
              <a:buChar char="•"/>
            </a:pPr>
            <a:r>
              <a:rPr lang="en-US" sz="1600" dirty="0" smtClean="0">
                <a:latin typeface="Arial" charset="0"/>
                <a:ea typeface="ＭＳ Ｐゴシック" pitchFamily="34" charset="-128"/>
                <a:cs typeface="Arial" charset="0"/>
              </a:rPr>
              <a:t>Remember that participation is the patient’s choice</a:t>
            </a:r>
            <a:endParaRPr lang="en-US" sz="1600" dirty="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818630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Responses</a:t>
            </a:r>
          </a:p>
        </p:txBody>
      </p:sp>
      <p:sp>
        <p:nvSpPr>
          <p:cNvPr id="4" name="TextBox 3"/>
          <p:cNvSpPr txBox="1"/>
          <p:nvPr/>
        </p:nvSpPr>
        <p:spPr>
          <a:xfrm>
            <a:off x="457200" y="1371600"/>
            <a:ext cx="8458200" cy="4693593"/>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Responses to Objections to Making Process More Understandable</a:t>
            </a:r>
            <a:br>
              <a:rPr lang="en-US" sz="2000" b="1" dirty="0" smtClean="0">
                <a:solidFill>
                  <a:schemeClr val="tx1">
                    <a:lumMod val="75000"/>
                    <a:lumOff val="25000"/>
                  </a:schemeClr>
                </a:solidFill>
                <a:latin typeface="+mj-lt"/>
              </a:rPr>
            </a:br>
            <a:r>
              <a:rPr lang="en-US" sz="1000" b="1" dirty="0" smtClean="0">
                <a:solidFill>
                  <a:schemeClr val="tx1">
                    <a:lumMod val="75000"/>
                    <a:lumOff val="25000"/>
                  </a:schemeClr>
                </a:solidFill>
                <a:latin typeface="+mj-lt"/>
              </a:rPr>
              <a:t> </a:t>
            </a:r>
            <a:endParaRPr lang="en-US" sz="2000" b="1" dirty="0" smtClean="0">
              <a:solidFill>
                <a:schemeClr val="tx1">
                  <a:lumMod val="75000"/>
                  <a:lumOff val="25000"/>
                </a:schemeClr>
              </a:solidFill>
              <a:latin typeface="+mj-lt"/>
            </a:endParaRP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Legal clauses need to protect our institution against lawsuits</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Making informed documents incomprehensible does not afford protection against lawsuits*</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There has been no successful case against researchers because the consent form did not use technical language</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Regulations require technical terms</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Regulations support the use of plain language</a:t>
            </a:r>
            <a:endParaRPr lang="en-US" sz="1600" i="1" dirty="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
        <p:nvSpPr>
          <p:cNvPr id="5" name="Text Box 4"/>
          <p:cNvSpPr txBox="1">
            <a:spLocks noChangeArrowheads="1"/>
          </p:cNvSpPr>
          <p:nvPr/>
        </p:nvSpPr>
        <p:spPr bwMode="auto">
          <a:xfrm>
            <a:off x="533400" y="6248400"/>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t>*Diaz vs. Hillsborough County Hospital Authority, 2000 </a:t>
            </a:r>
          </a:p>
          <a:p>
            <a:pPr eaLnBrk="1" hangingPunct="1"/>
            <a:r>
              <a:rPr lang="en-US" sz="1200" dirty="0"/>
              <a:t>$3.8 M class action – failure of consent, form too complicated</a:t>
            </a:r>
          </a:p>
        </p:txBody>
      </p:sp>
    </p:spTree>
    <p:extLst>
      <p:ext uri="{BB962C8B-B14F-4D97-AF65-F5344CB8AC3E}">
        <p14:creationId xmlns:p14="http://schemas.microsoft.com/office/powerpoint/2010/main" val="14933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Responses</a:t>
            </a:r>
          </a:p>
        </p:txBody>
      </p:sp>
      <p:sp>
        <p:nvSpPr>
          <p:cNvPr id="4" name="TextBox 3"/>
          <p:cNvSpPr txBox="1"/>
          <p:nvPr/>
        </p:nvSpPr>
        <p:spPr>
          <a:xfrm>
            <a:off x="457200" y="1371600"/>
            <a:ext cx="8458200" cy="5740033"/>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Responses to Objections to Making Process More Understandable</a:t>
            </a:r>
            <a:br>
              <a:rPr lang="en-US" sz="2000" b="1" dirty="0" smtClean="0">
                <a:solidFill>
                  <a:schemeClr val="tx1">
                    <a:lumMod val="75000"/>
                    <a:lumOff val="25000"/>
                  </a:schemeClr>
                </a:solidFill>
                <a:latin typeface="+mj-lt"/>
              </a:rPr>
            </a:br>
            <a:r>
              <a:rPr lang="en-US" sz="1000" b="1" dirty="0" smtClean="0">
                <a:solidFill>
                  <a:schemeClr val="tx1">
                    <a:lumMod val="75000"/>
                    <a:lumOff val="25000"/>
                  </a:schemeClr>
                </a:solidFill>
                <a:latin typeface="+mj-lt"/>
              </a:rPr>
              <a:t> </a:t>
            </a:r>
            <a:endParaRPr lang="en-US" sz="2000" b="1" dirty="0" smtClean="0">
              <a:solidFill>
                <a:schemeClr val="tx1">
                  <a:lumMod val="75000"/>
                  <a:lumOff val="25000"/>
                </a:schemeClr>
              </a:solidFill>
              <a:latin typeface="+mj-lt"/>
            </a:endParaRP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Small font, long paragraphs to keep the documents short</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Large font, lots of white space, and headings to break text into manageable pieces make documents easier to read than short, dense documents</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Well done documents do not have to be too long</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Most people are familiar with medical terms</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Most adults do not understand medical terms</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We have used these documents for years. Subjects wouldn’t sign if they didn’t understand</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Research shows most subjects do not understand all information contained in the consent documents that they sign</a:t>
            </a:r>
            <a:endParaRPr lang="en-US" sz="1600" i="1" dirty="0">
              <a:latin typeface="Arial" charset="0"/>
              <a:ea typeface="ＭＳ Ｐゴシック" pitchFamily="34" charset="-128"/>
              <a:cs typeface="Arial" charset="0"/>
            </a:endParaRP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87193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Responses</a:t>
            </a:r>
          </a:p>
        </p:txBody>
      </p:sp>
      <p:sp>
        <p:nvSpPr>
          <p:cNvPr id="4" name="TextBox 3"/>
          <p:cNvSpPr txBox="1"/>
          <p:nvPr/>
        </p:nvSpPr>
        <p:spPr>
          <a:xfrm>
            <a:off x="457200" y="1371600"/>
            <a:ext cx="8458200" cy="4308872"/>
          </a:xfrm>
          <a:prstGeom prst="rect">
            <a:avLst/>
          </a:prstGeom>
          <a:noFill/>
        </p:spPr>
        <p:txBody>
          <a:bodyPr wrap="square" rtlCol="0">
            <a:spAutoFit/>
          </a:bodyPr>
          <a:lstStyle/>
          <a:p>
            <a:pPr lvl="0">
              <a:spcAft>
                <a:spcPts val="600"/>
              </a:spcAft>
            </a:pPr>
            <a:r>
              <a:rPr lang="en-US" sz="2000" b="1" dirty="0" smtClean="0">
                <a:solidFill>
                  <a:schemeClr val="tx1">
                    <a:lumMod val="75000"/>
                    <a:lumOff val="25000"/>
                  </a:schemeClr>
                </a:solidFill>
                <a:latin typeface="+mj-lt"/>
              </a:rPr>
              <a:t>Responses to Objections to Making Process More Understandable</a:t>
            </a:r>
            <a:br>
              <a:rPr lang="en-US" sz="2000" b="1" dirty="0" smtClean="0">
                <a:solidFill>
                  <a:schemeClr val="tx1">
                    <a:lumMod val="75000"/>
                    <a:lumOff val="25000"/>
                  </a:schemeClr>
                </a:solidFill>
                <a:latin typeface="+mj-lt"/>
              </a:rPr>
            </a:br>
            <a:r>
              <a:rPr lang="en-US" sz="1000" b="1" dirty="0" smtClean="0">
                <a:solidFill>
                  <a:schemeClr val="tx1">
                    <a:lumMod val="75000"/>
                    <a:lumOff val="25000"/>
                  </a:schemeClr>
                </a:solidFill>
                <a:latin typeface="+mj-lt"/>
              </a:rPr>
              <a:t> </a:t>
            </a:r>
            <a:endParaRPr lang="en-US" sz="2000" b="1" dirty="0" smtClean="0">
              <a:solidFill>
                <a:schemeClr val="tx1">
                  <a:lumMod val="75000"/>
                  <a:lumOff val="25000"/>
                </a:schemeClr>
              </a:solidFill>
              <a:latin typeface="+mj-lt"/>
            </a:endParaRP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It will take too long to verify comprehension</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cs typeface="Arial" charset="0"/>
              </a:rPr>
              <a:t>Assessing comprehension can identify subjects who need further instruction or who will not be able to participate</a:t>
            </a:r>
          </a:p>
          <a:p>
            <a:pPr marL="685800" lvl="1" indent="-228600">
              <a:spcAft>
                <a:spcPts val="1800"/>
              </a:spcAft>
              <a:buClr>
                <a:srgbClr val="C09746"/>
              </a:buClr>
              <a:buSzPct val="120000"/>
              <a:buFont typeface="Arial" pitchFamily="34" charset="0"/>
              <a:buChar char="•"/>
            </a:pPr>
            <a:r>
              <a:rPr lang="en-US" sz="1600" b="1" dirty="0" smtClean="0">
                <a:latin typeface="Arial" charset="0"/>
                <a:ea typeface="ＭＳ Ｐゴシック" pitchFamily="34" charset="-128"/>
                <a:cs typeface="Arial" charset="0"/>
              </a:rPr>
              <a:t>There is no reason to </a:t>
            </a:r>
            <a:r>
              <a:rPr lang="en-US" sz="1600" b="1" dirty="0" smtClean="0">
                <a:latin typeface="Arial" charset="0"/>
                <a:ea typeface="ＭＳ Ｐゴシック" pitchFamily="34" charset="-128"/>
              </a:rPr>
              <a:t>focus </a:t>
            </a:r>
            <a:r>
              <a:rPr lang="en-US" sz="1600" b="1" dirty="0">
                <a:latin typeface="Arial" charset="0"/>
                <a:ea typeface="ＭＳ Ｐゴシック" pitchFamily="34" charset="-128"/>
              </a:rPr>
              <a:t>on written materials because informed consent is a process and investigators will communicate what is </a:t>
            </a:r>
            <a:r>
              <a:rPr lang="en-US" sz="1600" b="1" dirty="0" smtClean="0">
                <a:latin typeface="Arial" charset="0"/>
                <a:ea typeface="ＭＳ Ｐゴシック" pitchFamily="34" charset="-128"/>
              </a:rPr>
              <a:t>needed</a:t>
            </a:r>
          </a:p>
          <a:p>
            <a:pPr marL="1143000" lvl="2" indent="-228600">
              <a:spcAft>
                <a:spcPts val="1800"/>
              </a:spcAft>
              <a:buClr>
                <a:srgbClr val="C09746"/>
              </a:buClr>
              <a:buSzPct val="120000"/>
              <a:buFont typeface="Arial" pitchFamily="34" charset="0"/>
              <a:buChar char="•"/>
            </a:pPr>
            <a:r>
              <a:rPr lang="en-US" sz="1600" i="1" dirty="0" smtClean="0">
                <a:latin typeface="Arial" charset="0"/>
                <a:ea typeface="ＭＳ Ｐゴシック" pitchFamily="34" charset="-128"/>
              </a:rPr>
              <a:t>High </a:t>
            </a:r>
            <a:r>
              <a:rPr lang="en-US" sz="1600" i="1" dirty="0">
                <a:latin typeface="Arial" charset="0"/>
                <a:ea typeface="ＭＳ Ｐゴシック" pitchFamily="34" charset="-128"/>
              </a:rPr>
              <a:t>quality consent materials can lead to an improved consent process and provide information that subjects can refer to later. </a:t>
            </a:r>
          </a:p>
          <a:p>
            <a:pPr marL="685800" lvl="1" indent="-228600">
              <a:spcAft>
                <a:spcPts val="1800"/>
              </a:spcAft>
              <a:buClr>
                <a:srgbClr val="C09746"/>
              </a:buClr>
              <a:buSzPct val="120000"/>
              <a:buFont typeface="Arial" pitchFamily="34" charset="0"/>
              <a:buChar char="•"/>
            </a:pPr>
            <a:endParaRPr lang="en-US" sz="1600" b="1" dirty="0">
              <a:latin typeface="Arial" charset="0"/>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1707284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DHHS Resources</a:t>
            </a:r>
          </a:p>
        </p:txBody>
      </p:sp>
      <p:sp>
        <p:nvSpPr>
          <p:cNvPr id="4" name="TextBox 3"/>
          <p:cNvSpPr txBox="1"/>
          <p:nvPr/>
        </p:nvSpPr>
        <p:spPr>
          <a:xfrm>
            <a:off x="457200" y="1371600"/>
            <a:ext cx="8458200" cy="2810000"/>
          </a:xfrm>
          <a:prstGeom prst="rect">
            <a:avLst/>
          </a:prstGeom>
          <a:noFill/>
        </p:spPr>
        <p:txBody>
          <a:bodyPr wrap="square" rtlCol="0">
            <a:spAutoFit/>
          </a:bodyPr>
          <a:lstStyle/>
          <a:p>
            <a:pPr>
              <a:lnSpc>
                <a:spcPct val="80000"/>
              </a:lnSpc>
            </a:pPr>
            <a:r>
              <a:rPr lang="en-US" sz="1600" b="1" dirty="0">
                <a:latin typeface="+mj-lt"/>
                <a:ea typeface="ＭＳ Ｐゴシック" pitchFamily="34" charset="-128"/>
              </a:rPr>
              <a:t>The Agency for Healthcare Research and Quality (AHRQ) Informed Consent and Authorization Toolkit for Minimal Risk Research.</a:t>
            </a:r>
          </a:p>
          <a:p>
            <a:pPr>
              <a:lnSpc>
                <a:spcPct val="80000"/>
              </a:lnSpc>
            </a:pPr>
            <a:endParaRPr lang="en-US" sz="1600" dirty="0">
              <a:latin typeface="+mj-lt"/>
              <a:ea typeface="ＭＳ Ｐゴシック" pitchFamily="34" charset="-128"/>
            </a:endParaRPr>
          </a:p>
          <a:p>
            <a:pPr>
              <a:lnSpc>
                <a:spcPct val="80000"/>
              </a:lnSpc>
            </a:pPr>
            <a:endParaRPr lang="en-US" sz="1600" dirty="0">
              <a:latin typeface="+mj-lt"/>
              <a:ea typeface="ＭＳ Ｐゴシック" pitchFamily="34" charset="-128"/>
            </a:endParaRPr>
          </a:p>
          <a:p>
            <a:pPr>
              <a:lnSpc>
                <a:spcPct val="80000"/>
              </a:lnSpc>
            </a:pPr>
            <a:r>
              <a:rPr lang="en-US" sz="1600" b="1" dirty="0">
                <a:latin typeface="+mj-lt"/>
                <a:ea typeface="ＭＳ Ｐゴシック" pitchFamily="34" charset="-128"/>
              </a:rPr>
              <a:t>First Clinical Research Glossary for Informed Consent:</a:t>
            </a:r>
          </a:p>
          <a:p>
            <a:pPr>
              <a:lnSpc>
                <a:spcPct val="80000"/>
              </a:lnSpc>
            </a:pPr>
            <a:r>
              <a:rPr lang="en-US" sz="1600" dirty="0">
                <a:solidFill>
                  <a:srgbClr val="000000"/>
                </a:solidFill>
                <a:latin typeface="+mj-lt"/>
                <a:ea typeface="ＭＳ Ｐゴシック" pitchFamily="34" charset="-128"/>
              </a:rPr>
              <a:t>	http://firstclinical.com/icfglossary/</a:t>
            </a:r>
          </a:p>
          <a:p>
            <a:pPr>
              <a:lnSpc>
                <a:spcPct val="80000"/>
              </a:lnSpc>
            </a:pPr>
            <a:r>
              <a:rPr lang="en-US" sz="1600" dirty="0">
                <a:solidFill>
                  <a:srgbClr val="000000"/>
                </a:solidFill>
                <a:latin typeface="+mj-lt"/>
                <a:ea typeface="ＭＳ Ｐゴシック" pitchFamily="34" charset="-128"/>
              </a:rPr>
              <a:t>	http://firstclinical.com/glossary/</a:t>
            </a:r>
          </a:p>
          <a:p>
            <a:pPr marL="685800" lvl="1" indent="-228600">
              <a:spcAft>
                <a:spcPts val="1800"/>
              </a:spcAft>
              <a:buClr>
                <a:srgbClr val="C09746"/>
              </a:buClr>
              <a:buSzPct val="120000"/>
              <a:buFont typeface="Arial" pitchFamily="34" charset="0"/>
              <a:buChar char="•"/>
            </a:pPr>
            <a:endParaRPr lang="en-US" sz="2400" b="1" dirty="0">
              <a:latin typeface="+mj-lt"/>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sz="24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471445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Other Resources</a:t>
            </a:r>
          </a:p>
        </p:txBody>
      </p:sp>
      <p:sp>
        <p:nvSpPr>
          <p:cNvPr id="4" name="TextBox 3"/>
          <p:cNvSpPr txBox="1"/>
          <p:nvPr/>
        </p:nvSpPr>
        <p:spPr>
          <a:xfrm>
            <a:off x="457200" y="1371600"/>
            <a:ext cx="8458200" cy="3499420"/>
          </a:xfrm>
          <a:prstGeom prst="rect">
            <a:avLst/>
          </a:prstGeom>
          <a:noFill/>
        </p:spPr>
        <p:txBody>
          <a:bodyPr wrap="square" rtlCol="0">
            <a:spAutoFit/>
          </a:bodyPr>
          <a:lstStyle/>
          <a:p>
            <a:pPr>
              <a:lnSpc>
                <a:spcPct val="90000"/>
              </a:lnSpc>
              <a:defRPr/>
            </a:pPr>
            <a:r>
              <a:rPr lang="en-US" sz="1600" dirty="0" err="1">
                <a:latin typeface="+mj-lt"/>
                <a:ea typeface="ＭＳ Ｐゴシック" pitchFamily="34" charset="-128"/>
              </a:rPr>
              <a:t>Doak</a:t>
            </a:r>
            <a:r>
              <a:rPr lang="en-US" sz="1600" dirty="0">
                <a:latin typeface="+mj-lt"/>
                <a:ea typeface="ＭＳ Ｐゴシック" pitchFamily="34" charset="-128"/>
              </a:rPr>
              <a:t> CC, </a:t>
            </a:r>
            <a:r>
              <a:rPr lang="en-US" sz="1600" dirty="0" err="1">
                <a:latin typeface="+mj-lt"/>
                <a:ea typeface="ＭＳ Ｐゴシック" pitchFamily="34" charset="-128"/>
              </a:rPr>
              <a:t>Doak</a:t>
            </a:r>
            <a:r>
              <a:rPr lang="en-US" sz="1600" dirty="0">
                <a:latin typeface="+mj-lt"/>
                <a:ea typeface="ＭＳ Ｐゴシック" pitchFamily="34" charset="-128"/>
              </a:rPr>
              <a:t> LG, Root JH. </a:t>
            </a:r>
            <a:r>
              <a:rPr lang="en-US" sz="1600" i="1" dirty="0">
                <a:latin typeface="+mj-lt"/>
                <a:ea typeface="ＭＳ Ｐゴシック" pitchFamily="34" charset="-128"/>
              </a:rPr>
              <a:t>Teaching Patients With Low Literacy Skills</a:t>
            </a:r>
            <a:r>
              <a:rPr lang="en-US" sz="1600" dirty="0">
                <a:latin typeface="+mj-lt"/>
                <a:ea typeface="ＭＳ Ｐゴシック" pitchFamily="34" charset="-128"/>
              </a:rPr>
              <a:t>, 2</a:t>
            </a:r>
            <a:r>
              <a:rPr lang="en-US" sz="1600" baseline="30000" dirty="0">
                <a:latin typeface="+mj-lt"/>
                <a:ea typeface="ＭＳ Ｐゴシック" pitchFamily="34" charset="-128"/>
              </a:rPr>
              <a:t>nd</a:t>
            </a:r>
            <a:r>
              <a:rPr lang="en-US" sz="1600" dirty="0">
                <a:latin typeface="+mj-lt"/>
                <a:ea typeface="ＭＳ Ｐゴシック" pitchFamily="34" charset="-128"/>
              </a:rPr>
              <a:t> ed., 1996</a:t>
            </a:r>
          </a:p>
          <a:p>
            <a:pPr>
              <a:lnSpc>
                <a:spcPct val="90000"/>
              </a:lnSpc>
              <a:defRPr/>
            </a:pPr>
            <a:endParaRPr lang="en-US" sz="1600" dirty="0">
              <a:latin typeface="+mj-lt"/>
              <a:ea typeface="ＭＳ Ｐゴシック" pitchFamily="34" charset="-128"/>
            </a:endParaRPr>
          </a:p>
          <a:p>
            <a:pPr>
              <a:lnSpc>
                <a:spcPct val="90000"/>
              </a:lnSpc>
              <a:defRPr/>
            </a:pPr>
            <a:endParaRPr lang="en-US" sz="1600" dirty="0">
              <a:latin typeface="+mj-lt"/>
              <a:ea typeface="ＭＳ Ｐゴシック" pitchFamily="34" charset="-128"/>
            </a:endParaRPr>
          </a:p>
          <a:p>
            <a:pPr>
              <a:lnSpc>
                <a:spcPct val="90000"/>
              </a:lnSpc>
              <a:defRPr/>
            </a:pPr>
            <a:r>
              <a:rPr lang="en-US" sz="1600" dirty="0">
                <a:latin typeface="+mj-lt"/>
                <a:ea typeface="ＭＳ Ｐゴシック" pitchFamily="34" charset="-128"/>
              </a:rPr>
              <a:t>Simply Put </a:t>
            </a:r>
            <a:r>
              <a:rPr lang="ja-JP" altLang="en-US" sz="1600" dirty="0">
                <a:latin typeface="+mj-lt"/>
                <a:ea typeface="ＭＳ Ｐゴシック" pitchFamily="34" charset="-128"/>
              </a:rPr>
              <a:t>“</a:t>
            </a:r>
            <a:r>
              <a:rPr lang="en-US" altLang="ja-JP" sz="1600" dirty="0">
                <a:latin typeface="+mj-lt"/>
                <a:ea typeface="ＭＳ Ｐゴシック" pitchFamily="34" charset="-128"/>
              </a:rPr>
              <a:t> A  Guide for Creating Easy to Read  Print Materials that you audience  will be able to read an use.  CDC  2007.</a:t>
            </a:r>
          </a:p>
          <a:p>
            <a:pPr>
              <a:lnSpc>
                <a:spcPct val="90000"/>
              </a:lnSpc>
              <a:defRPr/>
            </a:pPr>
            <a:endParaRPr lang="en-US" sz="1600" dirty="0">
              <a:latin typeface="+mj-lt"/>
              <a:ea typeface="ＭＳ Ｐゴシック" pitchFamily="34" charset="-128"/>
            </a:endParaRPr>
          </a:p>
          <a:p>
            <a:pPr>
              <a:lnSpc>
                <a:spcPct val="90000"/>
              </a:lnSpc>
              <a:defRPr/>
            </a:pPr>
            <a:endParaRPr lang="en-US" sz="1600" dirty="0">
              <a:latin typeface="+mj-lt"/>
              <a:ea typeface="ＭＳ Ｐゴシック" pitchFamily="34" charset="-128"/>
            </a:endParaRPr>
          </a:p>
          <a:p>
            <a:pPr>
              <a:lnSpc>
                <a:spcPct val="90000"/>
              </a:lnSpc>
              <a:defRPr/>
            </a:pPr>
            <a:r>
              <a:rPr lang="en-US" sz="1600" dirty="0">
                <a:latin typeface="+mj-lt"/>
                <a:ea typeface="ＭＳ Ｐゴシック" pitchFamily="34" charset="-128"/>
              </a:rPr>
              <a:t>Special thanks for information about vocabulary profiler:</a:t>
            </a:r>
          </a:p>
          <a:p>
            <a:pPr lvl="1">
              <a:lnSpc>
                <a:spcPct val="90000"/>
              </a:lnSpc>
              <a:defRPr/>
            </a:pPr>
            <a:r>
              <a:rPr lang="en-US" sz="1600" dirty="0">
                <a:latin typeface="+mj-lt"/>
              </a:rPr>
              <a:t>Boyd H. Davis, PhD. </a:t>
            </a:r>
          </a:p>
          <a:p>
            <a:pPr lvl="1">
              <a:lnSpc>
                <a:spcPct val="90000"/>
              </a:lnSpc>
              <a:defRPr/>
            </a:pPr>
            <a:r>
              <a:rPr lang="en-US" sz="1600" dirty="0">
                <a:latin typeface="+mj-lt"/>
              </a:rPr>
              <a:t>Professor, Applied Linguistics/English</a:t>
            </a:r>
            <a:br>
              <a:rPr lang="en-US" sz="1600" dirty="0">
                <a:latin typeface="+mj-lt"/>
              </a:rPr>
            </a:br>
            <a:r>
              <a:rPr lang="en-US" sz="1600" dirty="0">
                <a:latin typeface="+mj-lt"/>
              </a:rPr>
              <a:t>UNC Charlotte </a:t>
            </a:r>
            <a:endParaRPr lang="en-US" sz="1600" dirty="0">
              <a:latin typeface="+mj-lt"/>
              <a:ea typeface="ＭＳ Ｐゴシック" pitchFamily="34" charset="-128"/>
            </a:endParaRPr>
          </a:p>
          <a:p>
            <a:pPr marL="685800" lvl="1" indent="-228600">
              <a:spcAft>
                <a:spcPts val="1800"/>
              </a:spcAft>
              <a:buClr>
                <a:srgbClr val="C09746"/>
              </a:buClr>
              <a:buSzPct val="120000"/>
              <a:buFont typeface="Arial" pitchFamily="34" charset="0"/>
              <a:buChar char="•"/>
            </a:pPr>
            <a:endParaRPr lang="en-US" sz="1600" b="1" dirty="0">
              <a:latin typeface="+mj-lt"/>
              <a:ea typeface="ＭＳ Ｐゴシック" pitchFamily="34" charset="-128"/>
              <a:cs typeface="Arial" charset="0"/>
            </a:endParaRPr>
          </a:p>
          <a:p>
            <a:pPr marL="685800" lvl="1" indent="-228600">
              <a:lnSpc>
                <a:spcPct val="200000"/>
              </a:lnSpc>
              <a:buClr>
                <a:srgbClr val="C09746"/>
              </a:buClr>
              <a:buSzPct val="120000"/>
              <a:buFont typeface="Arial" pitchFamily="34" charset="0"/>
              <a:buChar char="•"/>
            </a:pPr>
            <a:endParaRPr lang="en-US" sz="16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92703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Consent Form Checklist</a:t>
            </a:r>
          </a:p>
        </p:txBody>
      </p:sp>
      <p:sp>
        <p:nvSpPr>
          <p:cNvPr id="4" name="TextBox 3"/>
          <p:cNvSpPr txBox="1"/>
          <p:nvPr/>
        </p:nvSpPr>
        <p:spPr>
          <a:xfrm>
            <a:off x="457200" y="1492508"/>
            <a:ext cx="8305800" cy="3170099"/>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How useful is your consent form?</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Can patients read and understand it?</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Does it help patients make a decision about participation in the study?</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Is it written in plain language?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Is it formatted for reading ease?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Is the information included manageable or overwhelming?</a:t>
            </a:r>
          </a:p>
        </p:txBody>
      </p:sp>
    </p:spTree>
    <p:extLst>
      <p:ext uri="{BB962C8B-B14F-4D97-AF65-F5344CB8AC3E}">
        <p14:creationId xmlns:p14="http://schemas.microsoft.com/office/powerpoint/2010/main" val="409646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Reading Level</a:t>
            </a:r>
          </a:p>
        </p:txBody>
      </p:sp>
      <p:sp>
        <p:nvSpPr>
          <p:cNvPr id="4" name="TextBox 3"/>
          <p:cNvSpPr txBox="1"/>
          <p:nvPr/>
        </p:nvSpPr>
        <p:spPr>
          <a:xfrm>
            <a:off x="457200" y="1492508"/>
            <a:ext cx="4611810" cy="2431435"/>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How to Assess Reading Level</a:t>
            </a:r>
          </a:p>
          <a:p>
            <a:pPr marL="685800" lvl="1" indent="-228600">
              <a:lnSpc>
                <a:spcPct val="200000"/>
              </a:lnSpc>
              <a:buClr>
                <a:srgbClr val="C09746"/>
              </a:buClr>
              <a:buSzPct val="120000"/>
              <a:buFont typeface="Arial" pitchFamily="34" charset="0"/>
              <a:buChar char="•"/>
              <a:tabLst>
                <a:tab pos="857250" algn="l"/>
              </a:tabLst>
            </a:pPr>
            <a:r>
              <a:rPr lang="en-US" sz="1600" dirty="0" smtClean="0">
                <a:solidFill>
                  <a:schemeClr val="tx1">
                    <a:lumMod val="75000"/>
                    <a:lumOff val="25000"/>
                  </a:schemeClr>
                </a:solidFill>
                <a:latin typeface="+mj-lt"/>
              </a:rPr>
              <a:t>Flesch-Kincaid Tool</a:t>
            </a:r>
            <a:endParaRPr lang="en-US" sz="1600" dirty="0">
              <a:solidFill>
                <a:schemeClr val="tx1">
                  <a:lumMod val="75000"/>
                  <a:lumOff val="25000"/>
                </a:schemeClr>
              </a:solidFill>
              <a:latin typeface="+mj-lt"/>
            </a:endParaRPr>
          </a:p>
          <a:p>
            <a:pPr marL="1143000" lvl="2"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On your computer</a:t>
            </a:r>
          </a:p>
          <a:p>
            <a:pPr marL="1143000" lvl="2"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Estimates difficulty of reading form</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Aim for &lt;8</a:t>
            </a:r>
            <a:r>
              <a:rPr lang="en-US" sz="1600" baseline="30000" dirty="0" smtClean="0">
                <a:solidFill>
                  <a:schemeClr val="tx1">
                    <a:lumMod val="75000"/>
                    <a:lumOff val="25000"/>
                  </a:schemeClr>
                </a:solidFill>
                <a:latin typeface="+mj-lt"/>
              </a:rPr>
              <a:t>th</a:t>
            </a:r>
            <a:r>
              <a:rPr lang="en-US" sz="1600" dirty="0" smtClean="0">
                <a:solidFill>
                  <a:schemeClr val="tx1">
                    <a:lumMod val="75000"/>
                    <a:lumOff val="25000"/>
                  </a:schemeClr>
                </a:solidFill>
                <a:latin typeface="+mj-lt"/>
              </a:rPr>
              <a:t> grade reading level</a:t>
            </a:r>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6247" t="10313" r="24747" b="10294"/>
          <a:stretch/>
        </p:blipFill>
        <p:spPr bwMode="auto">
          <a:xfrm>
            <a:off x="5069010" y="1516953"/>
            <a:ext cx="3829880" cy="49641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67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Flesch-Kincaid</a:t>
            </a:r>
          </a:p>
        </p:txBody>
      </p:sp>
      <p:sp>
        <p:nvSpPr>
          <p:cNvPr id="4" name="TextBox 3"/>
          <p:cNvSpPr txBox="1"/>
          <p:nvPr/>
        </p:nvSpPr>
        <p:spPr>
          <a:xfrm>
            <a:off x="457200" y="1478101"/>
            <a:ext cx="4800600" cy="3170099"/>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How to Turn on Readability Statistics</a:t>
            </a:r>
          </a:p>
          <a:p>
            <a:pPr lvl="0"/>
            <a:r>
              <a:rPr lang="en-US" sz="2000" b="1" dirty="0" smtClean="0">
                <a:solidFill>
                  <a:schemeClr val="tx1">
                    <a:lumMod val="75000"/>
                    <a:lumOff val="25000"/>
                  </a:schemeClr>
                </a:solidFill>
                <a:latin typeface="+mj-lt"/>
              </a:rPr>
              <a:t>Microsoft 2007 &amp; 2010</a:t>
            </a:r>
            <a:endParaRPr lang="en-US" sz="1600" b="1" dirty="0" smtClean="0">
              <a:solidFill>
                <a:schemeClr val="tx1">
                  <a:lumMod val="75000"/>
                  <a:lumOff val="25000"/>
                </a:schemeClr>
              </a:solidFill>
              <a:latin typeface="+mj-lt"/>
            </a:endParaRP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Go to File Tab; select Options</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Click on Proofing</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Check “Show Readability Statistics”</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Click Ok then go to Review Tab</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Select Spelling &amp; Grammar</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7757" t="5293" r="32280" b="22882"/>
          <a:stretch>
            <a:fillRect/>
          </a:stretch>
        </p:blipFill>
        <p:spPr bwMode="auto">
          <a:xfrm>
            <a:off x="4794250" y="1844515"/>
            <a:ext cx="3968750" cy="356568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5791200" y="4868487"/>
            <a:ext cx="1219200" cy="11887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r="61197" b="83337"/>
          <a:stretch>
            <a:fillRect/>
          </a:stretch>
        </p:blipFill>
        <p:spPr bwMode="auto">
          <a:xfrm>
            <a:off x="4800600" y="5563964"/>
            <a:ext cx="3968750" cy="106543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4916269"/>
            <a:ext cx="3810000" cy="646331"/>
          </a:xfrm>
          <a:prstGeom prst="rect">
            <a:avLst/>
          </a:prstGeom>
        </p:spPr>
        <p:txBody>
          <a:bodyPr wrap="square">
            <a:spAutoFit/>
          </a:bodyPr>
          <a:lstStyle/>
          <a:p>
            <a:r>
              <a:rPr lang="en-US" b="1" dirty="0">
                <a:solidFill>
                  <a:schemeClr val="tx1">
                    <a:lumMod val="75000"/>
                    <a:lumOff val="25000"/>
                  </a:schemeClr>
                </a:solidFill>
                <a:latin typeface="+mj-lt"/>
              </a:rPr>
              <a:t>Readability Results will show after </a:t>
            </a:r>
            <a:r>
              <a:rPr lang="en-US" b="1" dirty="0" smtClean="0">
                <a:solidFill>
                  <a:schemeClr val="tx1">
                    <a:lumMod val="75000"/>
                    <a:lumOff val="25000"/>
                  </a:schemeClr>
                </a:solidFill>
                <a:latin typeface="+mj-lt"/>
              </a:rPr>
              <a:t>spelling </a:t>
            </a:r>
            <a:r>
              <a:rPr lang="en-US" b="1" dirty="0">
                <a:solidFill>
                  <a:schemeClr val="tx1">
                    <a:lumMod val="75000"/>
                    <a:lumOff val="25000"/>
                  </a:schemeClr>
                </a:solidFill>
                <a:latin typeface="+mj-lt"/>
              </a:rPr>
              <a:t>has been checked</a:t>
            </a:r>
            <a:endParaRPr lang="en-US" b="1" dirty="0">
              <a:latin typeface="+mj-lt"/>
            </a:endParaRPr>
          </a:p>
        </p:txBody>
      </p:sp>
      <p:sp>
        <p:nvSpPr>
          <p:cNvPr id="8" name="Rectangle 7"/>
          <p:cNvSpPr/>
          <p:nvPr/>
        </p:nvSpPr>
        <p:spPr bwMode="auto">
          <a:xfrm>
            <a:off x="4800600" y="5943600"/>
            <a:ext cx="521208" cy="59367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9" name="Straight Arrow Connector 8"/>
          <p:cNvCxnSpPr/>
          <p:nvPr/>
        </p:nvCxnSpPr>
        <p:spPr>
          <a:xfrm>
            <a:off x="4419600" y="3429000"/>
            <a:ext cx="1371600" cy="14989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33800" y="4419600"/>
            <a:ext cx="1143000" cy="1524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883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Flesch-Kincaid</a:t>
            </a:r>
          </a:p>
        </p:txBody>
      </p:sp>
      <p:sp>
        <p:nvSpPr>
          <p:cNvPr id="4" name="TextBox 3"/>
          <p:cNvSpPr txBox="1"/>
          <p:nvPr/>
        </p:nvSpPr>
        <p:spPr>
          <a:xfrm>
            <a:off x="457200" y="1478101"/>
            <a:ext cx="4800600" cy="2677656"/>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How to Turn on Readability Statistics</a:t>
            </a:r>
          </a:p>
          <a:p>
            <a:pPr lvl="0"/>
            <a:r>
              <a:rPr lang="en-US" sz="2000" b="1" dirty="0" smtClean="0">
                <a:solidFill>
                  <a:schemeClr val="tx1">
                    <a:lumMod val="75000"/>
                    <a:lumOff val="25000"/>
                  </a:schemeClr>
                </a:solidFill>
                <a:latin typeface="+mj-lt"/>
              </a:rPr>
              <a:t>Microsoft 2003</a:t>
            </a:r>
            <a:endParaRPr lang="en-US" sz="1600" b="1" dirty="0" smtClean="0">
              <a:solidFill>
                <a:schemeClr val="tx1">
                  <a:lumMod val="75000"/>
                  <a:lumOff val="25000"/>
                </a:schemeClr>
              </a:solidFill>
              <a:latin typeface="+mj-lt"/>
            </a:endParaRP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Go to Tools/Review</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Select Spelling</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Select Options</a:t>
            </a:r>
          </a:p>
          <a:p>
            <a:pPr marL="685800" lvl="1" indent="-228600">
              <a:lnSpc>
                <a:spcPct val="200000"/>
              </a:lnSpc>
              <a:buClr>
                <a:srgbClr val="C09746"/>
              </a:buClr>
              <a:buSzPct val="120000"/>
              <a:buFont typeface="Arial" pitchFamily="34" charset="0"/>
              <a:buChar char="•"/>
            </a:pPr>
            <a:r>
              <a:rPr lang="en-US" sz="1600" dirty="0" smtClean="0">
                <a:solidFill>
                  <a:schemeClr val="tx1">
                    <a:lumMod val="75000"/>
                    <a:lumOff val="25000"/>
                  </a:schemeClr>
                </a:solidFill>
                <a:latin typeface="+mj-lt"/>
              </a:rPr>
              <a:t>Check “Readability Statistics”</a:t>
            </a:r>
          </a:p>
        </p:txBody>
      </p:sp>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500" r="7833"/>
          <a:stretch/>
        </p:blipFill>
        <p:spPr bwMode="auto">
          <a:xfrm>
            <a:off x="4399909" y="1981200"/>
            <a:ext cx="4134491" cy="4430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8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1869"/>
            <a:ext cx="6324600" cy="646331"/>
          </a:xfrm>
          <a:prstGeom prst="rect">
            <a:avLst/>
          </a:prstGeom>
          <a:noFill/>
        </p:spPr>
        <p:txBody>
          <a:bodyPr wrap="square" rtlCol="0">
            <a:spAutoFit/>
          </a:bodyPr>
          <a:lstStyle/>
          <a:p>
            <a:r>
              <a:rPr lang="en-US" sz="3600" b="1" dirty="0" smtClean="0">
                <a:solidFill>
                  <a:srgbClr val="0070C0"/>
                </a:solidFill>
                <a:latin typeface="+mj-lt"/>
              </a:rPr>
              <a:t>Lexile</a:t>
            </a:r>
          </a:p>
        </p:txBody>
      </p:sp>
      <p:sp>
        <p:nvSpPr>
          <p:cNvPr id="4" name="TextBox 3"/>
          <p:cNvSpPr txBox="1"/>
          <p:nvPr/>
        </p:nvSpPr>
        <p:spPr>
          <a:xfrm>
            <a:off x="457200" y="1492508"/>
            <a:ext cx="8458200" cy="3724096"/>
          </a:xfrm>
          <a:prstGeom prst="rect">
            <a:avLst/>
          </a:prstGeom>
          <a:noFill/>
        </p:spPr>
        <p:txBody>
          <a:bodyPr wrap="square" rtlCol="0">
            <a:spAutoFit/>
          </a:bodyPr>
          <a:lstStyle/>
          <a:p>
            <a:pPr lvl="0"/>
            <a:r>
              <a:rPr lang="en-US" sz="2000" b="1" dirty="0" smtClean="0">
                <a:solidFill>
                  <a:schemeClr val="tx1">
                    <a:lumMod val="75000"/>
                    <a:lumOff val="25000"/>
                  </a:schemeClr>
                </a:solidFill>
                <a:latin typeface="+mj-lt"/>
              </a:rPr>
              <a:t>Lexile Analyzer</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An internet program that calculates the Lexile score for each sample</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Scores based on sentence length and word frequency in popular literature </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Higher values indicate higher levels of reading difficulty </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Scores range from below 0 (beginner level) to 2000</a:t>
            </a:r>
          </a:p>
          <a:p>
            <a:pPr marL="685800" lvl="1" indent="-228600">
              <a:lnSpc>
                <a:spcPct val="200000"/>
              </a:lnSpc>
              <a:buClr>
                <a:srgbClr val="C09746"/>
              </a:buClr>
              <a:buSzPct val="120000"/>
              <a:buFont typeface="Arial" pitchFamily="34" charset="0"/>
              <a:buChar char="•"/>
            </a:pPr>
            <a:r>
              <a:rPr lang="en-US" dirty="0" smtClean="0">
                <a:solidFill>
                  <a:schemeClr val="tx1">
                    <a:lumMod val="75000"/>
                    <a:lumOff val="25000"/>
                  </a:schemeClr>
                </a:solidFill>
                <a:latin typeface="+mj-lt"/>
              </a:rPr>
              <a:t>Aim for &lt;900</a:t>
            </a:r>
          </a:p>
          <a:p>
            <a:pPr marL="685800" lvl="1" indent="-228600">
              <a:lnSpc>
                <a:spcPct val="200000"/>
              </a:lnSpc>
              <a:buClr>
                <a:srgbClr val="C09746"/>
              </a:buClr>
              <a:buSzPct val="120000"/>
              <a:buFont typeface="Arial" pitchFamily="34" charset="0"/>
              <a:buChar char="•"/>
            </a:pPr>
            <a:endParaRPr lang="en-US"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3129920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808080"/>
        </a:dk1>
        <a:lt1>
          <a:srgbClr val="FFFFFF"/>
        </a:lt1>
        <a:dk2>
          <a:srgbClr val="0000CC"/>
        </a:dk2>
        <a:lt2>
          <a:srgbClr val="FFE701"/>
        </a:lt2>
        <a:accent1>
          <a:srgbClr val="00CC99"/>
        </a:accent1>
        <a:accent2>
          <a:srgbClr val="FFFFFF"/>
        </a:accent2>
        <a:accent3>
          <a:srgbClr val="AAAAE2"/>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854C37C7E1D74B92CA884426796607" ma:contentTypeVersion="0" ma:contentTypeDescription="Create a new document." ma:contentTypeScope="" ma:versionID="071e178394e06eb66423516cf31f85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0F0BA8C-21CD-4209-9D8A-C1543D29E754}">
  <ds:schemaRefs>
    <ds:schemaRef ds:uri="http://schemas.microsoft.com/sharepoint/v3/contenttype/forms"/>
  </ds:schemaRefs>
</ds:datastoreItem>
</file>

<file path=customXml/itemProps2.xml><?xml version="1.0" encoding="utf-8"?>
<ds:datastoreItem xmlns:ds="http://schemas.openxmlformats.org/officeDocument/2006/customXml" ds:itemID="{577EA24F-3783-4EAE-8DE2-A9E48CEAC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8F959D7-8236-46E3-8659-F740EF7E01A9}">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12377</TotalTime>
  <Words>1980</Words>
  <Application>Microsoft Office PowerPoint</Application>
  <PresentationFormat>On-screen Show (4:3)</PresentationFormat>
  <Paragraphs>401</Paragraphs>
  <Slides>47</Slides>
  <Notes>46</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5_Default Design</vt:lpstr>
      <vt:lpstr>6_Default Design</vt:lpstr>
      <vt:lpstr>8_Default Design</vt:lpstr>
      <vt:lpstr>9_Default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Windows User</cp:lastModifiedBy>
  <cp:revision>433</cp:revision>
  <dcterms:created xsi:type="dcterms:W3CDTF">2011-09-11T21:12:16Z</dcterms:created>
  <dcterms:modified xsi:type="dcterms:W3CDTF">2013-02-26T20:56:33Z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0x010100BF854C37C7E1D74B92CA884426796607</vt:lpwstr>
  </property>
</Properties>
</file>